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4"/>
  </p:sldMasterIdLst>
  <p:notesMasterIdLst>
    <p:notesMasterId r:id="rId29"/>
  </p:notesMasterIdLst>
  <p:sldIdLst>
    <p:sldId id="256" r:id="rId5"/>
    <p:sldId id="337" r:id="rId6"/>
    <p:sldId id="341" r:id="rId7"/>
    <p:sldId id="342" r:id="rId8"/>
    <p:sldId id="322" r:id="rId9"/>
    <p:sldId id="329" r:id="rId10"/>
    <p:sldId id="331" r:id="rId11"/>
    <p:sldId id="332" r:id="rId12"/>
    <p:sldId id="333" r:id="rId13"/>
    <p:sldId id="330" r:id="rId14"/>
    <p:sldId id="340" r:id="rId15"/>
    <p:sldId id="334" r:id="rId16"/>
    <p:sldId id="335" r:id="rId17"/>
    <p:sldId id="339" r:id="rId18"/>
    <p:sldId id="259" r:id="rId19"/>
    <p:sldId id="325" r:id="rId20"/>
    <p:sldId id="323" r:id="rId21"/>
    <p:sldId id="324" r:id="rId22"/>
    <p:sldId id="326" r:id="rId23"/>
    <p:sldId id="327" r:id="rId24"/>
    <p:sldId id="328" r:id="rId25"/>
    <p:sldId id="422" r:id="rId26"/>
    <p:sldId id="336" r:id="rId27"/>
    <p:sldId id="343"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legra Weeks" initials="AW" lastIdx="2" clrIdx="0">
    <p:extLst>
      <p:ext uri="{19B8F6BF-5375-455C-9EA6-DF929625EA0E}">
        <p15:presenceInfo xmlns:p15="http://schemas.microsoft.com/office/powerpoint/2012/main" userId="Allegra Week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21FD8E-5591-4BF0-AB96-3F70409EBEFA}" v="79" dt="2022-12-05T22:29:42.4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9" autoAdjust="0"/>
    <p:restoredTop sz="91774" autoAdjust="0"/>
  </p:normalViewPr>
  <p:slideViewPr>
    <p:cSldViewPr snapToGrid="0">
      <p:cViewPr varScale="1">
        <p:scale>
          <a:sx n="104" d="100"/>
          <a:sy n="104" d="100"/>
        </p:scale>
        <p:origin x="87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 Id="rId35"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A741BA-7D41-4FE3-BE5E-836348861D0C}" type="doc">
      <dgm:prSet loTypeId="urn:microsoft.com/office/officeart/2005/8/layout/list1" loCatId="list" qsTypeId="urn:microsoft.com/office/officeart/2005/8/quickstyle/simple1" qsCatId="simple" csTypeId="urn:microsoft.com/office/officeart/2005/8/colors/accent0_3" csCatId="mainScheme" phldr="1"/>
      <dgm:spPr/>
      <dgm:t>
        <a:bodyPr/>
        <a:lstStyle/>
        <a:p>
          <a:endParaRPr lang="en-US"/>
        </a:p>
      </dgm:t>
    </dgm:pt>
    <dgm:pt modelId="{0EBE907F-75B8-4628-AE7B-3E15638D4B3C}">
      <dgm:prSet phldrT="[Text]"/>
      <dgm:spPr/>
      <dgm:t>
        <a:bodyPr/>
        <a:lstStyle/>
        <a:p>
          <a:pPr>
            <a:buNone/>
          </a:pPr>
          <a:r>
            <a:rPr lang="en-US" b="1" spc="-10" dirty="0">
              <a:cs typeface="Calibri"/>
            </a:rPr>
            <a:t>Provider </a:t>
          </a:r>
          <a:r>
            <a:rPr lang="en-US" b="1" spc="-15" dirty="0">
              <a:cs typeface="Calibri"/>
            </a:rPr>
            <a:t>Fraud </a:t>
          </a:r>
          <a:r>
            <a:rPr lang="en-US" b="1" spc="-5" dirty="0">
              <a:cs typeface="Calibri"/>
            </a:rPr>
            <a:t>and Abuse </a:t>
          </a:r>
          <a:r>
            <a:rPr lang="en-US" b="1" spc="-20" dirty="0">
              <a:cs typeface="Calibri"/>
            </a:rPr>
            <a:t>Key</a:t>
          </a:r>
          <a:r>
            <a:rPr lang="en-US" b="1" spc="70" dirty="0">
              <a:cs typeface="Calibri"/>
            </a:rPr>
            <a:t> </a:t>
          </a:r>
          <a:r>
            <a:rPr lang="en-US" b="1" spc="-10" dirty="0">
              <a:cs typeface="Calibri"/>
            </a:rPr>
            <a:t>Indicators:</a:t>
          </a:r>
          <a:endParaRPr lang="en-US" dirty="0"/>
        </a:p>
      </dgm:t>
    </dgm:pt>
    <dgm:pt modelId="{E4BDD571-492B-43EC-9365-A239C574468B}" type="parTrans" cxnId="{CBCD19EC-8F20-47E5-B746-A2DA181F978B}">
      <dgm:prSet/>
      <dgm:spPr/>
      <dgm:t>
        <a:bodyPr/>
        <a:lstStyle/>
        <a:p>
          <a:endParaRPr lang="en-US"/>
        </a:p>
      </dgm:t>
    </dgm:pt>
    <dgm:pt modelId="{C8E0F478-F65E-4A43-A838-CE18686377A2}" type="sibTrans" cxnId="{CBCD19EC-8F20-47E5-B746-A2DA181F978B}">
      <dgm:prSet/>
      <dgm:spPr/>
      <dgm:t>
        <a:bodyPr/>
        <a:lstStyle/>
        <a:p>
          <a:endParaRPr lang="en-US"/>
        </a:p>
      </dgm:t>
    </dgm:pt>
    <dgm:pt modelId="{6FD20EC7-71A0-40CB-BBC7-1C41A9B8AC6C}">
      <dgm:prSet/>
      <dgm:spPr/>
      <dgm:t>
        <a:bodyPr/>
        <a:lstStyle/>
        <a:p>
          <a:r>
            <a:rPr lang="en-US" spc="-5" dirty="0">
              <a:cs typeface="Calibri"/>
            </a:rPr>
            <a:t>Submitting </a:t>
          </a:r>
          <a:r>
            <a:rPr lang="en-US" dirty="0">
              <a:cs typeface="Calibri"/>
            </a:rPr>
            <a:t>bills </a:t>
          </a:r>
          <a:r>
            <a:rPr lang="en-US" spc="-5" dirty="0">
              <a:cs typeface="Calibri"/>
            </a:rPr>
            <a:t>or claims </a:t>
          </a:r>
          <a:r>
            <a:rPr lang="en-US" spc="-15" dirty="0">
              <a:cs typeface="Calibri"/>
            </a:rPr>
            <a:t>for </a:t>
          </a:r>
          <a:r>
            <a:rPr lang="en-US" spc="-10" dirty="0">
              <a:cs typeface="Calibri"/>
            </a:rPr>
            <a:t>treatment </a:t>
          </a:r>
          <a:r>
            <a:rPr lang="en-US" spc="-5" dirty="0">
              <a:cs typeface="Calibri"/>
            </a:rPr>
            <a:t>or services that </a:t>
          </a:r>
          <a:r>
            <a:rPr lang="en-US" spc="-15" dirty="0">
              <a:cs typeface="Calibri"/>
            </a:rPr>
            <a:t>were </a:t>
          </a:r>
          <a:r>
            <a:rPr lang="en-US" spc="-10" dirty="0">
              <a:cs typeface="Calibri"/>
            </a:rPr>
            <a:t>never</a:t>
          </a:r>
          <a:r>
            <a:rPr lang="en-US" spc="125" dirty="0">
              <a:cs typeface="Calibri"/>
            </a:rPr>
            <a:t> </a:t>
          </a:r>
          <a:r>
            <a:rPr lang="en-US" spc="-10" dirty="0">
              <a:cs typeface="Calibri"/>
            </a:rPr>
            <a:t>provided</a:t>
          </a:r>
          <a:endParaRPr lang="en-US" dirty="0"/>
        </a:p>
      </dgm:t>
    </dgm:pt>
    <dgm:pt modelId="{482C0F8F-3CD7-4B62-8A2C-767D9EA692F7}" type="parTrans" cxnId="{98A044AE-1A33-457D-85BE-7ACC5AF19911}">
      <dgm:prSet/>
      <dgm:spPr/>
      <dgm:t>
        <a:bodyPr/>
        <a:lstStyle/>
        <a:p>
          <a:endParaRPr lang="en-US"/>
        </a:p>
      </dgm:t>
    </dgm:pt>
    <dgm:pt modelId="{8CA3401C-835D-4B1E-AE29-CB083884FB4C}" type="sibTrans" cxnId="{98A044AE-1A33-457D-85BE-7ACC5AF19911}">
      <dgm:prSet/>
      <dgm:spPr/>
      <dgm:t>
        <a:bodyPr/>
        <a:lstStyle/>
        <a:p>
          <a:endParaRPr lang="en-US"/>
        </a:p>
      </dgm:t>
    </dgm:pt>
    <dgm:pt modelId="{AADC2644-EED1-404F-B87B-B73D33A2287F}">
      <dgm:prSet/>
      <dgm:spPr/>
      <dgm:t>
        <a:bodyPr/>
        <a:lstStyle/>
        <a:p>
          <a:r>
            <a:rPr lang="en-US" spc="-5" dirty="0">
              <a:cs typeface="Calibri"/>
            </a:rPr>
            <a:t>Falsifying the </a:t>
          </a:r>
          <a:r>
            <a:rPr lang="en-US" spc="-10" dirty="0">
              <a:cs typeface="Calibri"/>
            </a:rPr>
            <a:t>date </a:t>
          </a:r>
          <a:r>
            <a:rPr lang="en-US" spc="-5" dirty="0">
              <a:cs typeface="Calibri"/>
            </a:rPr>
            <a:t>of service </a:t>
          </a:r>
          <a:r>
            <a:rPr lang="en-US" spc="-10" dirty="0">
              <a:cs typeface="Calibri"/>
            </a:rPr>
            <a:t>to correspond </a:t>
          </a:r>
          <a:r>
            <a:rPr lang="en-US" spc="-5" dirty="0">
              <a:cs typeface="Calibri"/>
            </a:rPr>
            <a:t>with a </a:t>
          </a:r>
          <a:r>
            <a:rPr lang="en-US" spc="-10" dirty="0">
              <a:cs typeface="Calibri"/>
            </a:rPr>
            <a:t>member’s </a:t>
          </a:r>
          <a:r>
            <a:rPr lang="en-US" spc="-15" dirty="0">
              <a:cs typeface="Calibri"/>
            </a:rPr>
            <a:t>coverage </a:t>
          </a:r>
          <a:r>
            <a:rPr lang="en-US" spc="-5" dirty="0">
              <a:cs typeface="Calibri"/>
            </a:rPr>
            <a:t>period</a:t>
          </a:r>
          <a:endParaRPr lang="en-US" dirty="0">
            <a:cs typeface="Calibri"/>
          </a:endParaRPr>
        </a:p>
      </dgm:t>
    </dgm:pt>
    <dgm:pt modelId="{6D870C26-F04E-4409-BDF9-3EB7BF10A517}" type="parTrans" cxnId="{30FFFC75-FB76-4DF9-9B2D-0CBF23B91525}">
      <dgm:prSet/>
      <dgm:spPr/>
      <dgm:t>
        <a:bodyPr/>
        <a:lstStyle/>
        <a:p>
          <a:endParaRPr lang="en-US"/>
        </a:p>
      </dgm:t>
    </dgm:pt>
    <dgm:pt modelId="{A1E8503E-BDC9-4AFD-87CB-046A977F3E9B}" type="sibTrans" cxnId="{30FFFC75-FB76-4DF9-9B2D-0CBF23B91525}">
      <dgm:prSet/>
      <dgm:spPr/>
      <dgm:t>
        <a:bodyPr/>
        <a:lstStyle/>
        <a:p>
          <a:endParaRPr lang="en-US"/>
        </a:p>
      </dgm:t>
    </dgm:pt>
    <dgm:pt modelId="{91FD0767-1E94-492E-A123-241010107FA0}">
      <dgm:prSet/>
      <dgm:spPr/>
      <dgm:t>
        <a:bodyPr/>
        <a:lstStyle/>
        <a:p>
          <a:r>
            <a:rPr lang="en-US" dirty="0">
              <a:cs typeface="Calibri"/>
            </a:rPr>
            <a:t>Billing </a:t>
          </a:r>
          <a:r>
            <a:rPr lang="en-US" spc="-15" dirty="0">
              <a:cs typeface="Calibri"/>
            </a:rPr>
            <a:t>for </a:t>
          </a:r>
          <a:r>
            <a:rPr lang="en-US" spc="-10" dirty="0">
              <a:cs typeface="Calibri"/>
            </a:rPr>
            <a:t>non-covered </a:t>
          </a:r>
          <a:r>
            <a:rPr lang="en-US" spc="-5" dirty="0">
              <a:cs typeface="Calibri"/>
            </a:rPr>
            <a:t>services using </a:t>
          </a:r>
          <a:r>
            <a:rPr lang="en-US" spc="-10" dirty="0">
              <a:cs typeface="Calibri"/>
            </a:rPr>
            <a:t>incorrect codes </a:t>
          </a:r>
          <a:r>
            <a:rPr lang="en-US" dirty="0">
              <a:cs typeface="Calibri"/>
            </a:rPr>
            <a:t>to</a:t>
          </a:r>
          <a:r>
            <a:rPr lang="en-US" spc="-10" dirty="0">
              <a:cs typeface="Calibri"/>
            </a:rPr>
            <a:t> </a:t>
          </a:r>
          <a:r>
            <a:rPr lang="en-US" spc="-15" dirty="0">
              <a:cs typeface="Calibri"/>
            </a:rPr>
            <a:t>have </a:t>
          </a:r>
          <a:r>
            <a:rPr lang="en-US" spc="-5" dirty="0">
              <a:cs typeface="Calibri"/>
            </a:rPr>
            <a:t>the services </a:t>
          </a:r>
          <a:r>
            <a:rPr lang="en-US" spc="-15" dirty="0">
              <a:cs typeface="Calibri"/>
            </a:rPr>
            <a:t>covered</a:t>
          </a:r>
          <a:endParaRPr lang="en-US" dirty="0">
            <a:cs typeface="Calibri"/>
          </a:endParaRPr>
        </a:p>
      </dgm:t>
    </dgm:pt>
    <dgm:pt modelId="{985CC27C-3E02-4EB2-8258-512A1BB976D8}" type="parTrans" cxnId="{315C0520-73A9-491A-8695-74A82496B2D6}">
      <dgm:prSet/>
      <dgm:spPr/>
      <dgm:t>
        <a:bodyPr/>
        <a:lstStyle/>
        <a:p>
          <a:endParaRPr lang="en-US"/>
        </a:p>
      </dgm:t>
    </dgm:pt>
    <dgm:pt modelId="{C3AA3F4E-765C-4B9C-82A8-E0AAA08000FD}" type="sibTrans" cxnId="{315C0520-73A9-491A-8695-74A82496B2D6}">
      <dgm:prSet/>
      <dgm:spPr/>
      <dgm:t>
        <a:bodyPr/>
        <a:lstStyle/>
        <a:p>
          <a:endParaRPr lang="en-US"/>
        </a:p>
      </dgm:t>
    </dgm:pt>
    <dgm:pt modelId="{DE9FCA1A-724B-4BA9-9E5A-B69974113A1A}">
      <dgm:prSet/>
      <dgm:spPr/>
      <dgm:t>
        <a:bodyPr/>
        <a:lstStyle/>
        <a:p>
          <a:r>
            <a:rPr lang="en-US" b="1" spc="-5" dirty="0">
              <a:cs typeface="Calibri"/>
            </a:rPr>
            <a:t>Sales </a:t>
          </a:r>
          <a:r>
            <a:rPr lang="en-US" b="1" spc="-10" dirty="0">
              <a:cs typeface="Calibri"/>
            </a:rPr>
            <a:t>Agent </a:t>
          </a:r>
          <a:r>
            <a:rPr lang="en-US" b="1" spc="-15" dirty="0">
              <a:cs typeface="Calibri"/>
            </a:rPr>
            <a:t>Fraud </a:t>
          </a:r>
          <a:r>
            <a:rPr lang="en-US" b="1" spc="-5" dirty="0">
              <a:cs typeface="Calibri"/>
            </a:rPr>
            <a:t>and Abuse </a:t>
          </a:r>
          <a:r>
            <a:rPr lang="en-US" b="1" spc="-20" dirty="0">
              <a:cs typeface="Calibri"/>
            </a:rPr>
            <a:t>Key</a:t>
          </a:r>
          <a:r>
            <a:rPr lang="en-US" b="1" spc="40" dirty="0">
              <a:cs typeface="Calibri"/>
            </a:rPr>
            <a:t> </a:t>
          </a:r>
          <a:r>
            <a:rPr lang="en-US" b="1" spc="-10" dirty="0">
              <a:cs typeface="Calibri"/>
            </a:rPr>
            <a:t>Indicators:</a:t>
          </a:r>
          <a:endParaRPr lang="en-US" dirty="0">
            <a:cs typeface="Calibri"/>
          </a:endParaRPr>
        </a:p>
      </dgm:t>
    </dgm:pt>
    <dgm:pt modelId="{1817A17C-733A-4046-830F-C22B9133AF5A}" type="parTrans" cxnId="{C57520BE-C6E2-4440-81E7-E64F817C75C1}">
      <dgm:prSet/>
      <dgm:spPr/>
      <dgm:t>
        <a:bodyPr/>
        <a:lstStyle/>
        <a:p>
          <a:endParaRPr lang="en-US"/>
        </a:p>
      </dgm:t>
    </dgm:pt>
    <dgm:pt modelId="{0F2C9984-E5E7-42F5-88B0-1EC6E924D684}" type="sibTrans" cxnId="{C57520BE-C6E2-4440-81E7-E64F817C75C1}">
      <dgm:prSet/>
      <dgm:spPr/>
      <dgm:t>
        <a:bodyPr/>
        <a:lstStyle/>
        <a:p>
          <a:endParaRPr lang="en-US"/>
        </a:p>
      </dgm:t>
    </dgm:pt>
    <dgm:pt modelId="{4DD7CE5C-20A1-4C69-8FC4-7FA0DE911F7F}">
      <dgm:prSet/>
      <dgm:spPr/>
      <dgm:t>
        <a:bodyPr/>
        <a:lstStyle/>
        <a:p>
          <a:r>
            <a:rPr lang="en-US" spc="-5" dirty="0">
              <a:cs typeface="Calibri"/>
            </a:rPr>
            <a:t>Enrolling a </a:t>
          </a:r>
          <a:r>
            <a:rPr lang="en-US" spc="-10" dirty="0">
              <a:cs typeface="Calibri"/>
            </a:rPr>
            <a:t>member by </a:t>
          </a:r>
          <a:r>
            <a:rPr lang="en-US" spc="-15" dirty="0">
              <a:cs typeface="Calibri"/>
            </a:rPr>
            <a:t>forging </a:t>
          </a:r>
          <a:r>
            <a:rPr lang="en-US" spc="-5" dirty="0">
              <a:cs typeface="Calibri"/>
            </a:rPr>
            <a:t>a </a:t>
          </a:r>
          <a:r>
            <a:rPr lang="en-US" spc="-10" dirty="0">
              <a:cs typeface="Calibri"/>
            </a:rPr>
            <a:t>signature </a:t>
          </a:r>
          <a:r>
            <a:rPr lang="en-US" spc="-5" dirty="0">
              <a:cs typeface="Calibri"/>
            </a:rPr>
            <a:t>on an application </a:t>
          </a:r>
          <a:r>
            <a:rPr lang="en-US" spc="-15" dirty="0">
              <a:cs typeface="Calibri"/>
            </a:rPr>
            <a:t>for</a:t>
          </a:r>
          <a:r>
            <a:rPr lang="en-US" spc="105" dirty="0">
              <a:cs typeface="Calibri"/>
            </a:rPr>
            <a:t> </a:t>
          </a:r>
          <a:r>
            <a:rPr lang="en-US" spc="-5" dirty="0">
              <a:cs typeface="Calibri"/>
            </a:rPr>
            <a:t>benefits</a:t>
          </a:r>
          <a:endParaRPr lang="en-US" dirty="0"/>
        </a:p>
      </dgm:t>
    </dgm:pt>
    <dgm:pt modelId="{38B280B0-6BC6-4C84-981F-A253EEE251E7}" type="parTrans" cxnId="{533B9D0F-97CA-47F2-9E37-ED4EF6C18A6B}">
      <dgm:prSet/>
      <dgm:spPr/>
      <dgm:t>
        <a:bodyPr/>
        <a:lstStyle/>
        <a:p>
          <a:endParaRPr lang="en-US"/>
        </a:p>
      </dgm:t>
    </dgm:pt>
    <dgm:pt modelId="{AEEF56E7-A8ED-42CB-9207-A49B7592F653}" type="sibTrans" cxnId="{533B9D0F-97CA-47F2-9E37-ED4EF6C18A6B}">
      <dgm:prSet/>
      <dgm:spPr/>
      <dgm:t>
        <a:bodyPr/>
        <a:lstStyle/>
        <a:p>
          <a:endParaRPr lang="en-US"/>
        </a:p>
      </dgm:t>
    </dgm:pt>
    <dgm:pt modelId="{91C05B4C-A910-4153-85AE-F8FAB610D31E}">
      <dgm:prSet/>
      <dgm:spPr/>
      <dgm:t>
        <a:bodyPr/>
        <a:lstStyle/>
        <a:p>
          <a:r>
            <a:rPr lang="en-US" spc="-5" dirty="0">
              <a:cs typeface="Calibri"/>
            </a:rPr>
            <a:t>Coaching individuals on </a:t>
          </a:r>
          <a:r>
            <a:rPr lang="en-US" spc="-10" dirty="0">
              <a:cs typeface="Calibri"/>
            </a:rPr>
            <a:t>how to </a:t>
          </a:r>
          <a:r>
            <a:rPr lang="en-US" dirty="0">
              <a:cs typeface="Calibri"/>
            </a:rPr>
            <a:t>fill </a:t>
          </a:r>
          <a:r>
            <a:rPr lang="en-US" spc="-5" dirty="0">
              <a:cs typeface="Calibri"/>
            </a:rPr>
            <a:t>out their </a:t>
          </a:r>
          <a:r>
            <a:rPr lang="en-US" spc="-10" dirty="0">
              <a:cs typeface="Calibri"/>
            </a:rPr>
            <a:t>insurance enrollment information by </a:t>
          </a:r>
          <a:r>
            <a:rPr lang="en-US" spc="-5" dirty="0">
              <a:cs typeface="Calibri"/>
            </a:rPr>
            <a:t>supplying </a:t>
          </a:r>
          <a:r>
            <a:rPr lang="en-US" spc="-10" dirty="0">
              <a:cs typeface="Calibri"/>
            </a:rPr>
            <a:t>false </a:t>
          </a:r>
          <a:r>
            <a:rPr lang="en-US" spc="-5" dirty="0">
              <a:cs typeface="Calibri"/>
            </a:rPr>
            <a:t>or misleading</a:t>
          </a:r>
          <a:r>
            <a:rPr lang="en-US" spc="-45" dirty="0">
              <a:cs typeface="Calibri"/>
            </a:rPr>
            <a:t> </a:t>
          </a:r>
          <a:r>
            <a:rPr lang="en-US" spc="-10" dirty="0">
              <a:cs typeface="Calibri"/>
            </a:rPr>
            <a:t>information</a:t>
          </a:r>
          <a:endParaRPr lang="en-US" dirty="0">
            <a:cs typeface="Calibri"/>
          </a:endParaRPr>
        </a:p>
      </dgm:t>
    </dgm:pt>
    <dgm:pt modelId="{7B0207CD-BAF2-4D87-A2C4-A73FA08E52EB}" type="parTrans" cxnId="{672251FF-1DAC-45F6-BF2A-D20A19CB9CC5}">
      <dgm:prSet/>
      <dgm:spPr/>
      <dgm:t>
        <a:bodyPr/>
        <a:lstStyle/>
        <a:p>
          <a:endParaRPr lang="en-US"/>
        </a:p>
      </dgm:t>
    </dgm:pt>
    <dgm:pt modelId="{DBB63487-81FD-4852-843E-DF20F67F9066}" type="sibTrans" cxnId="{672251FF-1DAC-45F6-BF2A-D20A19CB9CC5}">
      <dgm:prSet/>
      <dgm:spPr/>
      <dgm:t>
        <a:bodyPr/>
        <a:lstStyle/>
        <a:p>
          <a:endParaRPr lang="en-US"/>
        </a:p>
      </dgm:t>
    </dgm:pt>
    <dgm:pt modelId="{356BCD39-1D1C-4047-BDCB-40B6E79C15C5}">
      <dgm:prSet/>
      <dgm:spPr/>
      <dgm:t>
        <a:bodyPr/>
        <a:lstStyle/>
        <a:p>
          <a:r>
            <a:rPr lang="en-US" spc="-5" dirty="0">
              <a:cs typeface="Calibri"/>
            </a:rPr>
            <a:t>Using a </a:t>
          </a:r>
          <a:r>
            <a:rPr lang="en-US" spc="-10" dirty="0">
              <a:cs typeface="Calibri"/>
            </a:rPr>
            <a:t>nonexistent company to enroll </a:t>
          </a:r>
          <a:r>
            <a:rPr lang="en-US" spc="-5" dirty="0">
              <a:cs typeface="Calibri"/>
            </a:rPr>
            <a:t>a </a:t>
          </a:r>
          <a:r>
            <a:rPr lang="en-US" spc="-10" dirty="0">
              <a:cs typeface="Calibri"/>
            </a:rPr>
            <a:t>group </a:t>
          </a:r>
          <a:r>
            <a:rPr lang="en-US" spc="-5" dirty="0">
              <a:cs typeface="Calibri"/>
            </a:rPr>
            <a:t>of</a:t>
          </a:r>
          <a:r>
            <a:rPr lang="en-US" spc="75" dirty="0">
              <a:cs typeface="Calibri"/>
            </a:rPr>
            <a:t> </a:t>
          </a:r>
          <a:r>
            <a:rPr lang="en-US" spc="-5" dirty="0">
              <a:cs typeface="Calibri"/>
            </a:rPr>
            <a:t>individuals</a:t>
          </a:r>
          <a:endParaRPr lang="en-US" dirty="0">
            <a:cs typeface="Calibri"/>
          </a:endParaRPr>
        </a:p>
      </dgm:t>
    </dgm:pt>
    <dgm:pt modelId="{19EBE30F-9BAD-4AA2-B41A-64DBCB6D2E3A}" type="parTrans" cxnId="{4CEE860E-FEB9-46FE-B3EB-2A85684C3A1A}">
      <dgm:prSet/>
      <dgm:spPr/>
      <dgm:t>
        <a:bodyPr/>
        <a:lstStyle/>
        <a:p>
          <a:endParaRPr lang="en-US"/>
        </a:p>
      </dgm:t>
    </dgm:pt>
    <dgm:pt modelId="{FE7C5B69-79D7-4C59-81F0-4243820F7E52}" type="sibTrans" cxnId="{4CEE860E-FEB9-46FE-B3EB-2A85684C3A1A}">
      <dgm:prSet/>
      <dgm:spPr/>
      <dgm:t>
        <a:bodyPr/>
        <a:lstStyle/>
        <a:p>
          <a:endParaRPr lang="en-US"/>
        </a:p>
      </dgm:t>
    </dgm:pt>
    <dgm:pt modelId="{333F09E6-6CBE-4F11-84B5-A5A94CBB5376}">
      <dgm:prSet/>
      <dgm:spPr/>
      <dgm:t>
        <a:bodyPr/>
        <a:lstStyle/>
        <a:p>
          <a:r>
            <a:rPr lang="en-US" spc="-5" dirty="0">
              <a:cs typeface="Calibri"/>
            </a:rPr>
            <a:t>Falsifying the </a:t>
          </a:r>
          <a:r>
            <a:rPr lang="en-US" spc="-10" dirty="0">
              <a:cs typeface="Calibri"/>
            </a:rPr>
            <a:t>geographic </a:t>
          </a:r>
          <a:r>
            <a:rPr lang="en-US" spc="-5" dirty="0">
              <a:cs typeface="Calibri"/>
            </a:rPr>
            <a:t>location of a </a:t>
          </a:r>
          <a:r>
            <a:rPr lang="en-US" spc="-10" dirty="0">
              <a:cs typeface="Calibri"/>
            </a:rPr>
            <a:t>group </a:t>
          </a:r>
          <a:r>
            <a:rPr lang="en-US" dirty="0">
              <a:cs typeface="Calibri"/>
            </a:rPr>
            <a:t>in </a:t>
          </a:r>
          <a:r>
            <a:rPr lang="en-US" spc="-10" dirty="0">
              <a:cs typeface="Calibri"/>
            </a:rPr>
            <a:t>order to obtain insurance </a:t>
          </a:r>
          <a:r>
            <a:rPr lang="en-US" spc="-5" dirty="0">
              <a:cs typeface="Calibri"/>
            </a:rPr>
            <a:t>or </a:t>
          </a:r>
          <a:r>
            <a:rPr lang="en-US" spc="-10" dirty="0">
              <a:cs typeface="Calibri"/>
            </a:rPr>
            <a:t>lower premium </a:t>
          </a:r>
          <a:r>
            <a:rPr lang="en-US" spc="-20" dirty="0">
              <a:cs typeface="Calibri"/>
            </a:rPr>
            <a:t>rates</a:t>
          </a:r>
          <a:endParaRPr lang="en-US" spc="-5" dirty="0">
            <a:cs typeface="Calibri"/>
          </a:endParaRPr>
        </a:p>
      </dgm:t>
    </dgm:pt>
    <dgm:pt modelId="{7A2F2B4D-34D2-4A56-9B11-713ABF85CFCA}" type="parTrans" cxnId="{538D1FBE-DFCA-4CAB-AA4F-DD9219837CDD}">
      <dgm:prSet/>
      <dgm:spPr/>
      <dgm:t>
        <a:bodyPr/>
        <a:lstStyle/>
        <a:p>
          <a:endParaRPr lang="en-US"/>
        </a:p>
      </dgm:t>
    </dgm:pt>
    <dgm:pt modelId="{AD6AD701-8B0D-4145-B1BF-90CC33A0927E}" type="sibTrans" cxnId="{538D1FBE-DFCA-4CAB-AA4F-DD9219837CDD}">
      <dgm:prSet/>
      <dgm:spPr/>
      <dgm:t>
        <a:bodyPr/>
        <a:lstStyle/>
        <a:p>
          <a:endParaRPr lang="en-US"/>
        </a:p>
      </dgm:t>
    </dgm:pt>
    <dgm:pt modelId="{00292F97-EA70-4063-8A85-A59C9DB84968}" type="pres">
      <dgm:prSet presAssocID="{EBA741BA-7D41-4FE3-BE5E-836348861D0C}" presName="linear" presStyleCnt="0">
        <dgm:presLayoutVars>
          <dgm:dir/>
          <dgm:animLvl val="lvl"/>
          <dgm:resizeHandles val="exact"/>
        </dgm:presLayoutVars>
      </dgm:prSet>
      <dgm:spPr/>
    </dgm:pt>
    <dgm:pt modelId="{13D415BB-D3BB-402C-918F-EAEA3DD791D3}" type="pres">
      <dgm:prSet presAssocID="{0EBE907F-75B8-4628-AE7B-3E15638D4B3C}" presName="parentLin" presStyleCnt="0"/>
      <dgm:spPr/>
    </dgm:pt>
    <dgm:pt modelId="{48346521-5009-440E-89E6-952AE9B38E89}" type="pres">
      <dgm:prSet presAssocID="{0EBE907F-75B8-4628-AE7B-3E15638D4B3C}" presName="parentLeftMargin" presStyleLbl="node1" presStyleIdx="0" presStyleCnt="2"/>
      <dgm:spPr/>
    </dgm:pt>
    <dgm:pt modelId="{7F5FA0C7-4817-4B9B-AEB8-8C9FF5A1F38E}" type="pres">
      <dgm:prSet presAssocID="{0EBE907F-75B8-4628-AE7B-3E15638D4B3C}" presName="parentText" presStyleLbl="node1" presStyleIdx="0" presStyleCnt="2">
        <dgm:presLayoutVars>
          <dgm:chMax val="0"/>
          <dgm:bulletEnabled val="1"/>
        </dgm:presLayoutVars>
      </dgm:prSet>
      <dgm:spPr/>
    </dgm:pt>
    <dgm:pt modelId="{FA663FAC-A7C1-4BF4-A704-D5BBF7CBDC26}" type="pres">
      <dgm:prSet presAssocID="{0EBE907F-75B8-4628-AE7B-3E15638D4B3C}" presName="negativeSpace" presStyleCnt="0"/>
      <dgm:spPr/>
    </dgm:pt>
    <dgm:pt modelId="{59C28C30-5EFC-4D63-9A08-EE1A11E7289E}" type="pres">
      <dgm:prSet presAssocID="{0EBE907F-75B8-4628-AE7B-3E15638D4B3C}" presName="childText" presStyleLbl="conFgAcc1" presStyleIdx="0" presStyleCnt="2">
        <dgm:presLayoutVars>
          <dgm:bulletEnabled val="1"/>
        </dgm:presLayoutVars>
      </dgm:prSet>
      <dgm:spPr/>
    </dgm:pt>
    <dgm:pt modelId="{08FF53CF-9FF7-4417-9AB4-D63E0F837968}" type="pres">
      <dgm:prSet presAssocID="{C8E0F478-F65E-4A43-A838-CE18686377A2}" presName="spaceBetweenRectangles" presStyleCnt="0"/>
      <dgm:spPr/>
    </dgm:pt>
    <dgm:pt modelId="{913B7FBC-2723-4138-9818-36FFC8F6EF7D}" type="pres">
      <dgm:prSet presAssocID="{DE9FCA1A-724B-4BA9-9E5A-B69974113A1A}" presName="parentLin" presStyleCnt="0"/>
      <dgm:spPr/>
    </dgm:pt>
    <dgm:pt modelId="{405F5D1D-CDD6-47DA-9EDA-AAF9FACD9F30}" type="pres">
      <dgm:prSet presAssocID="{DE9FCA1A-724B-4BA9-9E5A-B69974113A1A}" presName="parentLeftMargin" presStyleLbl="node1" presStyleIdx="0" presStyleCnt="2"/>
      <dgm:spPr/>
    </dgm:pt>
    <dgm:pt modelId="{0E7CE5F1-6C5E-4E90-8AB6-E24ADA87A587}" type="pres">
      <dgm:prSet presAssocID="{DE9FCA1A-724B-4BA9-9E5A-B69974113A1A}" presName="parentText" presStyleLbl="node1" presStyleIdx="1" presStyleCnt="2">
        <dgm:presLayoutVars>
          <dgm:chMax val="0"/>
          <dgm:bulletEnabled val="1"/>
        </dgm:presLayoutVars>
      </dgm:prSet>
      <dgm:spPr/>
    </dgm:pt>
    <dgm:pt modelId="{F506A533-1230-4048-A4F9-85B5AA3B4016}" type="pres">
      <dgm:prSet presAssocID="{DE9FCA1A-724B-4BA9-9E5A-B69974113A1A}" presName="negativeSpace" presStyleCnt="0"/>
      <dgm:spPr/>
    </dgm:pt>
    <dgm:pt modelId="{4C1F64EA-4E83-45FE-A645-E0F7E0F9CE86}" type="pres">
      <dgm:prSet presAssocID="{DE9FCA1A-724B-4BA9-9E5A-B69974113A1A}" presName="childText" presStyleLbl="conFgAcc1" presStyleIdx="1" presStyleCnt="2">
        <dgm:presLayoutVars>
          <dgm:bulletEnabled val="1"/>
        </dgm:presLayoutVars>
      </dgm:prSet>
      <dgm:spPr/>
    </dgm:pt>
  </dgm:ptLst>
  <dgm:cxnLst>
    <dgm:cxn modelId="{35750A00-4B74-4948-B3C1-3668FEEE53C8}" type="presOf" srcId="{356BCD39-1D1C-4047-BDCB-40B6E79C15C5}" destId="{4C1F64EA-4E83-45FE-A645-E0F7E0F9CE86}" srcOrd="0" destOrd="2" presId="urn:microsoft.com/office/officeart/2005/8/layout/list1"/>
    <dgm:cxn modelId="{4CEE860E-FEB9-46FE-B3EB-2A85684C3A1A}" srcId="{DE9FCA1A-724B-4BA9-9E5A-B69974113A1A}" destId="{356BCD39-1D1C-4047-BDCB-40B6E79C15C5}" srcOrd="2" destOrd="0" parTransId="{19EBE30F-9BAD-4AA2-B41A-64DBCB6D2E3A}" sibTransId="{FE7C5B69-79D7-4C59-81F0-4243820F7E52}"/>
    <dgm:cxn modelId="{533B9D0F-97CA-47F2-9E37-ED4EF6C18A6B}" srcId="{DE9FCA1A-724B-4BA9-9E5A-B69974113A1A}" destId="{4DD7CE5C-20A1-4C69-8FC4-7FA0DE911F7F}" srcOrd="0" destOrd="0" parTransId="{38B280B0-6BC6-4C84-981F-A253EEE251E7}" sibTransId="{AEEF56E7-A8ED-42CB-9207-A49B7592F653}"/>
    <dgm:cxn modelId="{ED441F1C-4A03-4B21-8388-B3434D2B3D60}" type="presOf" srcId="{91C05B4C-A910-4153-85AE-F8FAB610D31E}" destId="{4C1F64EA-4E83-45FE-A645-E0F7E0F9CE86}" srcOrd="0" destOrd="1" presId="urn:microsoft.com/office/officeart/2005/8/layout/list1"/>
    <dgm:cxn modelId="{315C0520-73A9-491A-8695-74A82496B2D6}" srcId="{0EBE907F-75B8-4628-AE7B-3E15638D4B3C}" destId="{91FD0767-1E94-492E-A123-241010107FA0}" srcOrd="2" destOrd="0" parTransId="{985CC27C-3E02-4EB2-8258-512A1BB976D8}" sibTransId="{C3AA3F4E-765C-4B9C-82A8-E0AAA08000FD}"/>
    <dgm:cxn modelId="{70BB0034-B411-424D-BDFE-47EA5D5B2121}" type="presOf" srcId="{333F09E6-6CBE-4F11-84B5-A5A94CBB5376}" destId="{4C1F64EA-4E83-45FE-A645-E0F7E0F9CE86}" srcOrd="0" destOrd="3" presId="urn:microsoft.com/office/officeart/2005/8/layout/list1"/>
    <dgm:cxn modelId="{8B4DFE46-F742-4097-866C-A3BA795788E7}" type="presOf" srcId="{0EBE907F-75B8-4628-AE7B-3E15638D4B3C}" destId="{7F5FA0C7-4817-4B9B-AEB8-8C9FF5A1F38E}" srcOrd="1" destOrd="0" presId="urn:microsoft.com/office/officeart/2005/8/layout/list1"/>
    <dgm:cxn modelId="{30FFFC75-FB76-4DF9-9B2D-0CBF23B91525}" srcId="{0EBE907F-75B8-4628-AE7B-3E15638D4B3C}" destId="{AADC2644-EED1-404F-B87B-B73D33A2287F}" srcOrd="1" destOrd="0" parTransId="{6D870C26-F04E-4409-BDF9-3EB7BF10A517}" sibTransId="{A1E8503E-BDC9-4AFD-87CB-046A977F3E9B}"/>
    <dgm:cxn modelId="{46534E76-6060-4FA5-8C8A-553B185363C1}" type="presOf" srcId="{DE9FCA1A-724B-4BA9-9E5A-B69974113A1A}" destId="{0E7CE5F1-6C5E-4E90-8AB6-E24ADA87A587}" srcOrd="1" destOrd="0" presId="urn:microsoft.com/office/officeart/2005/8/layout/list1"/>
    <dgm:cxn modelId="{19FFCB8A-94FE-44AB-98F3-A3DFBA84D179}" type="presOf" srcId="{AADC2644-EED1-404F-B87B-B73D33A2287F}" destId="{59C28C30-5EFC-4D63-9A08-EE1A11E7289E}" srcOrd="0" destOrd="1" presId="urn:microsoft.com/office/officeart/2005/8/layout/list1"/>
    <dgm:cxn modelId="{D6E2E1A7-8997-456C-9A34-CFE3E0A4C488}" type="presOf" srcId="{91FD0767-1E94-492E-A123-241010107FA0}" destId="{59C28C30-5EFC-4D63-9A08-EE1A11E7289E}" srcOrd="0" destOrd="2" presId="urn:microsoft.com/office/officeart/2005/8/layout/list1"/>
    <dgm:cxn modelId="{AFF621AA-01B4-46EE-A81B-3160B7B0064B}" type="presOf" srcId="{EBA741BA-7D41-4FE3-BE5E-836348861D0C}" destId="{00292F97-EA70-4063-8A85-A59C9DB84968}" srcOrd="0" destOrd="0" presId="urn:microsoft.com/office/officeart/2005/8/layout/list1"/>
    <dgm:cxn modelId="{98A044AE-1A33-457D-85BE-7ACC5AF19911}" srcId="{0EBE907F-75B8-4628-AE7B-3E15638D4B3C}" destId="{6FD20EC7-71A0-40CB-BBC7-1C41A9B8AC6C}" srcOrd="0" destOrd="0" parTransId="{482C0F8F-3CD7-4B62-8A2C-767D9EA692F7}" sibTransId="{8CA3401C-835D-4B1E-AE29-CB083884FB4C}"/>
    <dgm:cxn modelId="{2182E6BA-5C57-486F-8EBC-11257211D02B}" type="presOf" srcId="{0EBE907F-75B8-4628-AE7B-3E15638D4B3C}" destId="{48346521-5009-440E-89E6-952AE9B38E89}" srcOrd="0" destOrd="0" presId="urn:microsoft.com/office/officeart/2005/8/layout/list1"/>
    <dgm:cxn modelId="{538D1FBE-DFCA-4CAB-AA4F-DD9219837CDD}" srcId="{DE9FCA1A-724B-4BA9-9E5A-B69974113A1A}" destId="{333F09E6-6CBE-4F11-84B5-A5A94CBB5376}" srcOrd="3" destOrd="0" parTransId="{7A2F2B4D-34D2-4A56-9B11-713ABF85CFCA}" sibTransId="{AD6AD701-8B0D-4145-B1BF-90CC33A0927E}"/>
    <dgm:cxn modelId="{C57520BE-C6E2-4440-81E7-E64F817C75C1}" srcId="{EBA741BA-7D41-4FE3-BE5E-836348861D0C}" destId="{DE9FCA1A-724B-4BA9-9E5A-B69974113A1A}" srcOrd="1" destOrd="0" parTransId="{1817A17C-733A-4046-830F-C22B9133AF5A}" sibTransId="{0F2C9984-E5E7-42F5-88B0-1EC6E924D684}"/>
    <dgm:cxn modelId="{FB4B1BD1-93E4-46AB-8A33-82DC7FBBDB93}" type="presOf" srcId="{4DD7CE5C-20A1-4C69-8FC4-7FA0DE911F7F}" destId="{4C1F64EA-4E83-45FE-A645-E0F7E0F9CE86}" srcOrd="0" destOrd="0" presId="urn:microsoft.com/office/officeart/2005/8/layout/list1"/>
    <dgm:cxn modelId="{C2A1C1D8-B229-4904-9E74-7ED72D25A620}" type="presOf" srcId="{6FD20EC7-71A0-40CB-BBC7-1C41A9B8AC6C}" destId="{59C28C30-5EFC-4D63-9A08-EE1A11E7289E}" srcOrd="0" destOrd="0" presId="urn:microsoft.com/office/officeart/2005/8/layout/list1"/>
    <dgm:cxn modelId="{CBCD19EC-8F20-47E5-B746-A2DA181F978B}" srcId="{EBA741BA-7D41-4FE3-BE5E-836348861D0C}" destId="{0EBE907F-75B8-4628-AE7B-3E15638D4B3C}" srcOrd="0" destOrd="0" parTransId="{E4BDD571-492B-43EC-9365-A239C574468B}" sibTransId="{C8E0F478-F65E-4A43-A838-CE18686377A2}"/>
    <dgm:cxn modelId="{B0A0E4F8-24C5-45E5-9F1C-C401AE9E6809}" type="presOf" srcId="{DE9FCA1A-724B-4BA9-9E5A-B69974113A1A}" destId="{405F5D1D-CDD6-47DA-9EDA-AAF9FACD9F30}" srcOrd="0" destOrd="0" presId="urn:microsoft.com/office/officeart/2005/8/layout/list1"/>
    <dgm:cxn modelId="{672251FF-1DAC-45F6-BF2A-D20A19CB9CC5}" srcId="{DE9FCA1A-724B-4BA9-9E5A-B69974113A1A}" destId="{91C05B4C-A910-4153-85AE-F8FAB610D31E}" srcOrd="1" destOrd="0" parTransId="{7B0207CD-BAF2-4D87-A2C4-A73FA08E52EB}" sibTransId="{DBB63487-81FD-4852-843E-DF20F67F9066}"/>
    <dgm:cxn modelId="{9AD96841-460B-4769-8FAB-7B8969B421F9}" type="presParOf" srcId="{00292F97-EA70-4063-8A85-A59C9DB84968}" destId="{13D415BB-D3BB-402C-918F-EAEA3DD791D3}" srcOrd="0" destOrd="0" presId="urn:microsoft.com/office/officeart/2005/8/layout/list1"/>
    <dgm:cxn modelId="{EC9D0F3F-DF17-4D08-8542-2D3B1A540FA7}" type="presParOf" srcId="{13D415BB-D3BB-402C-918F-EAEA3DD791D3}" destId="{48346521-5009-440E-89E6-952AE9B38E89}" srcOrd="0" destOrd="0" presId="urn:microsoft.com/office/officeart/2005/8/layout/list1"/>
    <dgm:cxn modelId="{24A78D89-B0BB-4763-938B-72AE89ABC3D6}" type="presParOf" srcId="{13D415BB-D3BB-402C-918F-EAEA3DD791D3}" destId="{7F5FA0C7-4817-4B9B-AEB8-8C9FF5A1F38E}" srcOrd="1" destOrd="0" presId="urn:microsoft.com/office/officeart/2005/8/layout/list1"/>
    <dgm:cxn modelId="{207504FC-543E-42B0-B521-C8F6482DB990}" type="presParOf" srcId="{00292F97-EA70-4063-8A85-A59C9DB84968}" destId="{FA663FAC-A7C1-4BF4-A704-D5BBF7CBDC26}" srcOrd="1" destOrd="0" presId="urn:microsoft.com/office/officeart/2005/8/layout/list1"/>
    <dgm:cxn modelId="{12664333-6324-4010-B2A4-A510ACCC9A30}" type="presParOf" srcId="{00292F97-EA70-4063-8A85-A59C9DB84968}" destId="{59C28C30-5EFC-4D63-9A08-EE1A11E7289E}" srcOrd="2" destOrd="0" presId="urn:microsoft.com/office/officeart/2005/8/layout/list1"/>
    <dgm:cxn modelId="{CBEDBBFC-F45B-4909-B8CB-C51C0F2A0F64}" type="presParOf" srcId="{00292F97-EA70-4063-8A85-A59C9DB84968}" destId="{08FF53CF-9FF7-4417-9AB4-D63E0F837968}" srcOrd="3" destOrd="0" presId="urn:microsoft.com/office/officeart/2005/8/layout/list1"/>
    <dgm:cxn modelId="{429B6CD9-C3DF-41F3-BBD6-CB10EE9579C7}" type="presParOf" srcId="{00292F97-EA70-4063-8A85-A59C9DB84968}" destId="{913B7FBC-2723-4138-9818-36FFC8F6EF7D}" srcOrd="4" destOrd="0" presId="urn:microsoft.com/office/officeart/2005/8/layout/list1"/>
    <dgm:cxn modelId="{3D37E3AC-08A7-4773-8871-8BB094A73FA2}" type="presParOf" srcId="{913B7FBC-2723-4138-9818-36FFC8F6EF7D}" destId="{405F5D1D-CDD6-47DA-9EDA-AAF9FACD9F30}" srcOrd="0" destOrd="0" presId="urn:microsoft.com/office/officeart/2005/8/layout/list1"/>
    <dgm:cxn modelId="{79CA50AC-AE6C-4D8E-A9B4-83D49D5EFE95}" type="presParOf" srcId="{913B7FBC-2723-4138-9818-36FFC8F6EF7D}" destId="{0E7CE5F1-6C5E-4E90-8AB6-E24ADA87A587}" srcOrd="1" destOrd="0" presId="urn:microsoft.com/office/officeart/2005/8/layout/list1"/>
    <dgm:cxn modelId="{402813DB-6523-49C1-8B98-A5453B7F611C}" type="presParOf" srcId="{00292F97-EA70-4063-8A85-A59C9DB84968}" destId="{F506A533-1230-4048-A4F9-85B5AA3B4016}" srcOrd="5" destOrd="0" presId="urn:microsoft.com/office/officeart/2005/8/layout/list1"/>
    <dgm:cxn modelId="{83F03C34-8A76-4264-AF10-A87872A9A13A}" type="presParOf" srcId="{00292F97-EA70-4063-8A85-A59C9DB84968}" destId="{4C1F64EA-4E83-45FE-A645-E0F7E0F9CE86}" srcOrd="6" destOrd="0" presId="urn:microsoft.com/office/officeart/2005/8/layout/list1"/>
  </dgm:cxnLst>
  <dgm:bg/>
  <dgm:whole>
    <a:ln>
      <a:solidFill>
        <a:schemeClr val="accent2"/>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CF5167-4899-46DD-A375-D773AB9DDA49}" type="doc">
      <dgm:prSet loTypeId="urn:microsoft.com/office/officeart/2005/8/layout/list1" loCatId="list" qsTypeId="urn:microsoft.com/office/officeart/2005/8/quickstyle/simple2" qsCatId="simple" csTypeId="urn:microsoft.com/office/officeart/2005/8/colors/accent0_3" csCatId="mainScheme" phldr="1"/>
      <dgm:spPr/>
      <dgm:t>
        <a:bodyPr/>
        <a:lstStyle/>
        <a:p>
          <a:endParaRPr lang="en-US"/>
        </a:p>
      </dgm:t>
    </dgm:pt>
    <dgm:pt modelId="{7E55EDCA-DBB0-4AF0-A9C2-EBAE4C9C3F88}">
      <dgm:prSet/>
      <dgm:spPr/>
      <dgm:t>
        <a:bodyPr/>
        <a:lstStyle/>
        <a:p>
          <a:r>
            <a:rPr lang="en-US" b="1" dirty="0"/>
            <a:t>Pharmacy Fraud and Abuse Key Indicators:</a:t>
          </a:r>
          <a:endParaRPr lang="en-US" dirty="0"/>
        </a:p>
      </dgm:t>
    </dgm:pt>
    <dgm:pt modelId="{F55D60EE-A776-4F6B-8350-BF823CCEFAA5}" type="parTrans" cxnId="{FDDCC635-6294-42DD-AF8D-82AF7FBD2897}">
      <dgm:prSet/>
      <dgm:spPr/>
      <dgm:t>
        <a:bodyPr/>
        <a:lstStyle/>
        <a:p>
          <a:endParaRPr lang="en-US"/>
        </a:p>
      </dgm:t>
    </dgm:pt>
    <dgm:pt modelId="{334727C9-D68A-4916-B42E-098890A09EC5}" type="sibTrans" cxnId="{FDDCC635-6294-42DD-AF8D-82AF7FBD2897}">
      <dgm:prSet/>
      <dgm:spPr/>
      <dgm:t>
        <a:bodyPr/>
        <a:lstStyle/>
        <a:p>
          <a:endParaRPr lang="en-US"/>
        </a:p>
      </dgm:t>
    </dgm:pt>
    <dgm:pt modelId="{2D9E2C8C-BF89-4123-939B-05DE69994D1F}">
      <dgm:prSet/>
      <dgm:spPr/>
      <dgm:t>
        <a:bodyPr/>
        <a:lstStyle/>
        <a:p>
          <a:r>
            <a:rPr lang="en-US" b="1" dirty="0"/>
            <a:t>Member or Patient Fraud and Abuse Key Indicators:</a:t>
          </a:r>
          <a:endParaRPr lang="en-US" dirty="0"/>
        </a:p>
      </dgm:t>
    </dgm:pt>
    <dgm:pt modelId="{FF306C26-F8B9-4EBE-858B-A424F5D8D6ED}" type="parTrans" cxnId="{1920C30C-2FD2-43DB-9C50-3DA255A85392}">
      <dgm:prSet/>
      <dgm:spPr/>
      <dgm:t>
        <a:bodyPr/>
        <a:lstStyle/>
        <a:p>
          <a:endParaRPr lang="en-US"/>
        </a:p>
      </dgm:t>
    </dgm:pt>
    <dgm:pt modelId="{2331F268-82B3-49BE-8CB8-847E169B794A}" type="sibTrans" cxnId="{1920C30C-2FD2-43DB-9C50-3DA255A85392}">
      <dgm:prSet/>
      <dgm:spPr/>
      <dgm:t>
        <a:bodyPr/>
        <a:lstStyle/>
        <a:p>
          <a:endParaRPr lang="en-US"/>
        </a:p>
      </dgm:t>
    </dgm:pt>
    <dgm:pt modelId="{85ECF96C-4E0F-47C9-AE39-7247403E276F}">
      <dgm:prSet/>
      <dgm:spPr/>
      <dgm:t>
        <a:bodyPr/>
        <a:lstStyle/>
        <a:p>
          <a:r>
            <a:rPr lang="en-US" dirty="0"/>
            <a:t>Submitting false claims</a:t>
          </a:r>
        </a:p>
      </dgm:t>
    </dgm:pt>
    <dgm:pt modelId="{E79CBA94-2CCF-4BB3-BD9D-20DC86A16FC0}" type="parTrans" cxnId="{4B405640-0B63-436D-8251-60A80E083415}">
      <dgm:prSet/>
      <dgm:spPr/>
      <dgm:t>
        <a:bodyPr/>
        <a:lstStyle/>
        <a:p>
          <a:endParaRPr lang="en-US"/>
        </a:p>
      </dgm:t>
    </dgm:pt>
    <dgm:pt modelId="{C1385FF7-4355-427E-A56A-A181E51338D3}" type="sibTrans" cxnId="{4B405640-0B63-436D-8251-60A80E083415}">
      <dgm:prSet/>
      <dgm:spPr/>
      <dgm:t>
        <a:bodyPr/>
        <a:lstStyle/>
        <a:p>
          <a:endParaRPr lang="en-US"/>
        </a:p>
      </dgm:t>
    </dgm:pt>
    <dgm:pt modelId="{5B5F450C-6680-4FB4-8142-1ED6FC3EEF79}">
      <dgm:prSet/>
      <dgm:spPr/>
      <dgm:t>
        <a:bodyPr/>
        <a:lstStyle/>
        <a:p>
          <a:r>
            <a:rPr lang="en-US" dirty="0"/>
            <a:t>Prescription stockpiling and unlawful sales of goods</a:t>
          </a:r>
        </a:p>
      </dgm:t>
    </dgm:pt>
    <dgm:pt modelId="{EFFE4591-1D78-4BD3-80A5-33488D728DB7}" type="parTrans" cxnId="{2C532B07-4408-4C1A-AA05-0293B9BBF05A}">
      <dgm:prSet/>
      <dgm:spPr/>
      <dgm:t>
        <a:bodyPr/>
        <a:lstStyle/>
        <a:p>
          <a:endParaRPr lang="en-US"/>
        </a:p>
      </dgm:t>
    </dgm:pt>
    <dgm:pt modelId="{6F782873-0E06-4FBE-A654-0AB279D28BC0}" type="sibTrans" cxnId="{2C532B07-4408-4C1A-AA05-0293B9BBF05A}">
      <dgm:prSet/>
      <dgm:spPr/>
      <dgm:t>
        <a:bodyPr/>
        <a:lstStyle/>
        <a:p>
          <a:endParaRPr lang="en-US"/>
        </a:p>
      </dgm:t>
    </dgm:pt>
    <dgm:pt modelId="{008F3BB9-ACFB-4099-AF4A-932195FB181F}">
      <dgm:prSet/>
      <dgm:spPr/>
      <dgm:t>
        <a:bodyPr/>
        <a:lstStyle/>
        <a:p>
          <a:r>
            <a:rPr lang="en-US" dirty="0"/>
            <a:t>Concealing information about additional coverage in order to lower out-of-pocket payments, or receiving inappropriate reimbursement from multiple plans</a:t>
          </a:r>
        </a:p>
      </dgm:t>
    </dgm:pt>
    <dgm:pt modelId="{2D68ACEB-62F8-4D18-9ED7-1844D62070EB}" type="parTrans" cxnId="{F3500897-9048-4327-936A-FC0230D330F2}">
      <dgm:prSet/>
      <dgm:spPr/>
      <dgm:t>
        <a:bodyPr/>
        <a:lstStyle/>
        <a:p>
          <a:endParaRPr lang="en-US"/>
        </a:p>
      </dgm:t>
    </dgm:pt>
    <dgm:pt modelId="{C2C2F1D5-292D-413D-AEA6-9D086770F3A2}" type="sibTrans" cxnId="{F3500897-9048-4327-936A-FC0230D330F2}">
      <dgm:prSet/>
      <dgm:spPr/>
      <dgm:t>
        <a:bodyPr/>
        <a:lstStyle/>
        <a:p>
          <a:endParaRPr lang="en-US"/>
        </a:p>
      </dgm:t>
    </dgm:pt>
    <dgm:pt modelId="{04FEE906-00A5-4CAC-8175-7910E65373DA}">
      <dgm:prSet/>
      <dgm:spPr/>
      <dgm:t>
        <a:bodyPr/>
        <a:lstStyle/>
        <a:p>
          <a:r>
            <a:rPr lang="en-US" dirty="0"/>
            <a:t>Identity theft</a:t>
          </a:r>
        </a:p>
      </dgm:t>
    </dgm:pt>
    <dgm:pt modelId="{52D58235-FF97-4E9D-A932-BAFA4C1B3E46}" type="parTrans" cxnId="{5C33531A-D984-4467-9CE0-7E2D0B3270C8}">
      <dgm:prSet/>
      <dgm:spPr/>
      <dgm:t>
        <a:bodyPr/>
        <a:lstStyle/>
        <a:p>
          <a:endParaRPr lang="en-US"/>
        </a:p>
      </dgm:t>
    </dgm:pt>
    <dgm:pt modelId="{5F6674D3-C556-4AE7-88AB-E3E55C219C06}" type="sibTrans" cxnId="{5C33531A-D984-4467-9CE0-7E2D0B3270C8}">
      <dgm:prSet/>
      <dgm:spPr/>
      <dgm:t>
        <a:bodyPr/>
        <a:lstStyle/>
        <a:p>
          <a:endParaRPr lang="en-US"/>
        </a:p>
      </dgm:t>
    </dgm:pt>
    <dgm:pt modelId="{AC6EAA2C-169A-4CE9-ABEE-83D79CBC62E2}">
      <dgm:prSet/>
      <dgm:spPr/>
      <dgm:t>
        <a:bodyPr/>
        <a:lstStyle/>
        <a:p>
          <a:r>
            <a:rPr lang="en-US" dirty="0"/>
            <a:t>Doctor shopping - multiple providers are seen to obtain multiple prescriptions</a:t>
          </a:r>
        </a:p>
      </dgm:t>
    </dgm:pt>
    <dgm:pt modelId="{07C4F001-C327-4228-A690-94922D93B292}" type="parTrans" cxnId="{7BDC331C-BEB3-47E8-9998-ED7FD75A04E9}">
      <dgm:prSet/>
      <dgm:spPr/>
      <dgm:t>
        <a:bodyPr/>
        <a:lstStyle/>
        <a:p>
          <a:endParaRPr lang="en-US"/>
        </a:p>
      </dgm:t>
    </dgm:pt>
    <dgm:pt modelId="{99A4213E-98E5-4E2D-841B-8958385E97C4}" type="sibTrans" cxnId="{7BDC331C-BEB3-47E8-9998-ED7FD75A04E9}">
      <dgm:prSet/>
      <dgm:spPr/>
      <dgm:t>
        <a:bodyPr/>
        <a:lstStyle/>
        <a:p>
          <a:endParaRPr lang="en-US"/>
        </a:p>
      </dgm:t>
    </dgm:pt>
    <dgm:pt modelId="{00704E4C-B9FD-4332-801D-F6295E8D6A96}">
      <dgm:prSet/>
      <dgm:spPr/>
      <dgm:t>
        <a:bodyPr/>
        <a:lstStyle/>
        <a:p>
          <a:r>
            <a:rPr lang="en-US" dirty="0"/>
            <a:t>Inappropriate pharmacy billing:  Billing for medication that was never dispensed; Billing for brand name drugs, but dispensing generics</a:t>
          </a:r>
        </a:p>
      </dgm:t>
    </dgm:pt>
    <dgm:pt modelId="{2DF8FC67-A6E1-44A3-BDF9-3D90082CCCAD}" type="sibTrans" cxnId="{82C91BFF-A7DF-4BBC-A32B-30D74370B577}">
      <dgm:prSet/>
      <dgm:spPr/>
      <dgm:t>
        <a:bodyPr/>
        <a:lstStyle/>
        <a:p>
          <a:endParaRPr lang="en-US"/>
        </a:p>
      </dgm:t>
    </dgm:pt>
    <dgm:pt modelId="{95F38660-A122-4358-8CAE-A07F28EF0884}" type="parTrans" cxnId="{82C91BFF-A7DF-4BBC-A32B-30D74370B577}">
      <dgm:prSet/>
      <dgm:spPr/>
      <dgm:t>
        <a:bodyPr/>
        <a:lstStyle/>
        <a:p>
          <a:endParaRPr lang="en-US"/>
        </a:p>
      </dgm:t>
    </dgm:pt>
    <dgm:pt modelId="{6B3A2BE2-2894-4A3B-8BE2-1E601971D5F3}">
      <dgm:prSet/>
      <dgm:spPr/>
      <dgm:t>
        <a:bodyPr/>
        <a:lstStyle/>
        <a:p>
          <a:r>
            <a:rPr lang="en-US" dirty="0"/>
            <a:t>Prescription drug shorting:  Intentionally providing less than the prescribed quantity and not informing the patient</a:t>
          </a:r>
        </a:p>
      </dgm:t>
    </dgm:pt>
    <dgm:pt modelId="{BC39EA3E-CC2E-498A-B581-580047C4C142}" type="sibTrans" cxnId="{AD4E68D0-81D1-4C60-A55C-DC531BBE5FB3}">
      <dgm:prSet/>
      <dgm:spPr/>
      <dgm:t>
        <a:bodyPr/>
        <a:lstStyle/>
        <a:p>
          <a:endParaRPr lang="en-US"/>
        </a:p>
      </dgm:t>
    </dgm:pt>
    <dgm:pt modelId="{C00CB59C-4F8F-4C9D-9B8B-22C991251AC6}" type="parTrans" cxnId="{AD4E68D0-81D1-4C60-A55C-DC531BBE5FB3}">
      <dgm:prSet/>
      <dgm:spPr/>
      <dgm:t>
        <a:bodyPr/>
        <a:lstStyle/>
        <a:p>
          <a:endParaRPr lang="en-US"/>
        </a:p>
      </dgm:t>
    </dgm:pt>
    <dgm:pt modelId="{1578D2AF-C29B-4CB6-8D3C-B781C601C8F3}">
      <dgm:prSet/>
      <dgm:spPr/>
      <dgm:t>
        <a:bodyPr/>
        <a:lstStyle/>
        <a:p>
          <a:r>
            <a:rPr lang="en-US" dirty="0"/>
            <a:t>Prescription forging or altering:  Increasing the quantity of tablets or number of refills without the provider’s permission; Substituting more expensive brand name drugs in place of generic drugs</a:t>
          </a:r>
        </a:p>
      </dgm:t>
    </dgm:pt>
    <dgm:pt modelId="{854AC5BF-A762-42B6-8DCC-085364DF33C6}" type="sibTrans" cxnId="{2918060F-3A5D-4620-A401-0FC64DF091E9}">
      <dgm:prSet/>
      <dgm:spPr/>
      <dgm:t>
        <a:bodyPr/>
        <a:lstStyle/>
        <a:p>
          <a:endParaRPr lang="en-US"/>
        </a:p>
      </dgm:t>
    </dgm:pt>
    <dgm:pt modelId="{90CFEAE1-9BDE-4DEA-8709-C94EF4711CAF}" type="parTrans" cxnId="{2918060F-3A5D-4620-A401-0FC64DF091E9}">
      <dgm:prSet/>
      <dgm:spPr/>
      <dgm:t>
        <a:bodyPr/>
        <a:lstStyle/>
        <a:p>
          <a:endParaRPr lang="en-US"/>
        </a:p>
      </dgm:t>
    </dgm:pt>
    <dgm:pt modelId="{147D2939-A832-425E-A95B-0C49704808F6}" type="pres">
      <dgm:prSet presAssocID="{30CF5167-4899-46DD-A375-D773AB9DDA49}" presName="linear" presStyleCnt="0">
        <dgm:presLayoutVars>
          <dgm:dir/>
          <dgm:animLvl val="lvl"/>
          <dgm:resizeHandles val="exact"/>
        </dgm:presLayoutVars>
      </dgm:prSet>
      <dgm:spPr/>
    </dgm:pt>
    <dgm:pt modelId="{D6B6D2AC-ACA0-4933-833A-209CAEC6ADA5}" type="pres">
      <dgm:prSet presAssocID="{7E55EDCA-DBB0-4AF0-A9C2-EBAE4C9C3F88}" presName="parentLin" presStyleCnt="0"/>
      <dgm:spPr/>
    </dgm:pt>
    <dgm:pt modelId="{52E7BDC5-3E42-4598-BC7F-22AA1111DD5B}" type="pres">
      <dgm:prSet presAssocID="{7E55EDCA-DBB0-4AF0-A9C2-EBAE4C9C3F88}" presName="parentLeftMargin" presStyleLbl="node1" presStyleIdx="0" presStyleCnt="2"/>
      <dgm:spPr/>
    </dgm:pt>
    <dgm:pt modelId="{3C702FD9-9355-4DCE-A18D-253926E18404}" type="pres">
      <dgm:prSet presAssocID="{7E55EDCA-DBB0-4AF0-A9C2-EBAE4C9C3F88}" presName="parentText" presStyleLbl="node1" presStyleIdx="0" presStyleCnt="2">
        <dgm:presLayoutVars>
          <dgm:chMax val="0"/>
          <dgm:bulletEnabled val="1"/>
        </dgm:presLayoutVars>
      </dgm:prSet>
      <dgm:spPr/>
    </dgm:pt>
    <dgm:pt modelId="{00B4BA2D-5E62-40C5-9E9D-EB3659D55172}" type="pres">
      <dgm:prSet presAssocID="{7E55EDCA-DBB0-4AF0-A9C2-EBAE4C9C3F88}" presName="negativeSpace" presStyleCnt="0"/>
      <dgm:spPr/>
    </dgm:pt>
    <dgm:pt modelId="{415C84F3-7278-400D-81EE-3805B90CC9AF}" type="pres">
      <dgm:prSet presAssocID="{7E55EDCA-DBB0-4AF0-A9C2-EBAE4C9C3F88}" presName="childText" presStyleLbl="conFgAcc1" presStyleIdx="0" presStyleCnt="2">
        <dgm:presLayoutVars>
          <dgm:bulletEnabled val="1"/>
        </dgm:presLayoutVars>
      </dgm:prSet>
      <dgm:spPr/>
    </dgm:pt>
    <dgm:pt modelId="{E9ECA0BD-7F53-4505-9589-A186F75590EC}" type="pres">
      <dgm:prSet presAssocID="{334727C9-D68A-4916-B42E-098890A09EC5}" presName="spaceBetweenRectangles" presStyleCnt="0"/>
      <dgm:spPr/>
    </dgm:pt>
    <dgm:pt modelId="{CFF8B78F-C86C-4BC1-8A9C-4CD8FF1D5E1F}" type="pres">
      <dgm:prSet presAssocID="{2D9E2C8C-BF89-4123-939B-05DE69994D1F}" presName="parentLin" presStyleCnt="0"/>
      <dgm:spPr/>
    </dgm:pt>
    <dgm:pt modelId="{52762457-9042-45B6-8810-2EC5D043F8E9}" type="pres">
      <dgm:prSet presAssocID="{2D9E2C8C-BF89-4123-939B-05DE69994D1F}" presName="parentLeftMargin" presStyleLbl="node1" presStyleIdx="0" presStyleCnt="2"/>
      <dgm:spPr/>
    </dgm:pt>
    <dgm:pt modelId="{9D7246B9-6A18-434F-8744-05A25750BCC9}" type="pres">
      <dgm:prSet presAssocID="{2D9E2C8C-BF89-4123-939B-05DE69994D1F}" presName="parentText" presStyleLbl="node1" presStyleIdx="1" presStyleCnt="2">
        <dgm:presLayoutVars>
          <dgm:chMax val="0"/>
          <dgm:bulletEnabled val="1"/>
        </dgm:presLayoutVars>
      </dgm:prSet>
      <dgm:spPr/>
    </dgm:pt>
    <dgm:pt modelId="{0BC7581A-BFAF-4A49-AAA7-4071AC7A54C1}" type="pres">
      <dgm:prSet presAssocID="{2D9E2C8C-BF89-4123-939B-05DE69994D1F}" presName="negativeSpace" presStyleCnt="0"/>
      <dgm:spPr/>
    </dgm:pt>
    <dgm:pt modelId="{E41F1EF6-19DB-4745-B54B-45A755849B55}" type="pres">
      <dgm:prSet presAssocID="{2D9E2C8C-BF89-4123-939B-05DE69994D1F}" presName="childText" presStyleLbl="conFgAcc1" presStyleIdx="1" presStyleCnt="2">
        <dgm:presLayoutVars>
          <dgm:bulletEnabled val="1"/>
        </dgm:presLayoutVars>
      </dgm:prSet>
      <dgm:spPr/>
    </dgm:pt>
  </dgm:ptLst>
  <dgm:cxnLst>
    <dgm:cxn modelId="{2C532B07-4408-4C1A-AA05-0293B9BBF05A}" srcId="{2D9E2C8C-BF89-4123-939B-05DE69994D1F}" destId="{5B5F450C-6680-4FB4-8142-1ED6FC3EEF79}" srcOrd="1" destOrd="0" parTransId="{EFFE4591-1D78-4BD3-80A5-33488D728DB7}" sibTransId="{6F782873-0E06-4FBE-A654-0AB279D28BC0}"/>
    <dgm:cxn modelId="{1920C30C-2FD2-43DB-9C50-3DA255A85392}" srcId="{30CF5167-4899-46DD-A375-D773AB9DDA49}" destId="{2D9E2C8C-BF89-4123-939B-05DE69994D1F}" srcOrd="1" destOrd="0" parTransId="{FF306C26-F8B9-4EBE-858B-A424F5D8D6ED}" sibTransId="{2331F268-82B3-49BE-8CB8-847E169B794A}"/>
    <dgm:cxn modelId="{2918060F-3A5D-4620-A401-0FC64DF091E9}" srcId="{7E55EDCA-DBB0-4AF0-A9C2-EBAE4C9C3F88}" destId="{1578D2AF-C29B-4CB6-8D3C-B781C601C8F3}" srcOrd="2" destOrd="0" parTransId="{90CFEAE1-9BDE-4DEA-8709-C94EF4711CAF}" sibTransId="{854AC5BF-A762-42B6-8DCC-085364DF33C6}"/>
    <dgm:cxn modelId="{5C33531A-D984-4467-9CE0-7E2D0B3270C8}" srcId="{2D9E2C8C-BF89-4123-939B-05DE69994D1F}" destId="{04FEE906-00A5-4CAC-8175-7910E65373DA}" srcOrd="3" destOrd="0" parTransId="{52D58235-FF97-4E9D-A932-BAFA4C1B3E46}" sibTransId="{5F6674D3-C556-4AE7-88AB-E3E55C219C06}"/>
    <dgm:cxn modelId="{7BDC331C-BEB3-47E8-9998-ED7FD75A04E9}" srcId="{2D9E2C8C-BF89-4123-939B-05DE69994D1F}" destId="{AC6EAA2C-169A-4CE9-ABEE-83D79CBC62E2}" srcOrd="4" destOrd="0" parTransId="{07C4F001-C327-4228-A690-94922D93B292}" sibTransId="{99A4213E-98E5-4E2D-841B-8958385E97C4}"/>
    <dgm:cxn modelId="{27466922-071F-4FAF-BFBA-9BAC443B2BBA}" type="presOf" srcId="{1578D2AF-C29B-4CB6-8D3C-B781C601C8F3}" destId="{415C84F3-7278-400D-81EE-3805B90CC9AF}" srcOrd="0" destOrd="2" presId="urn:microsoft.com/office/officeart/2005/8/layout/list1"/>
    <dgm:cxn modelId="{FDDCC635-6294-42DD-AF8D-82AF7FBD2897}" srcId="{30CF5167-4899-46DD-A375-D773AB9DDA49}" destId="{7E55EDCA-DBB0-4AF0-A9C2-EBAE4C9C3F88}" srcOrd="0" destOrd="0" parTransId="{F55D60EE-A776-4F6B-8350-BF823CCEFAA5}" sibTransId="{334727C9-D68A-4916-B42E-098890A09EC5}"/>
    <dgm:cxn modelId="{4B405640-0B63-436D-8251-60A80E083415}" srcId="{2D9E2C8C-BF89-4123-939B-05DE69994D1F}" destId="{85ECF96C-4E0F-47C9-AE39-7247403E276F}" srcOrd="0" destOrd="0" parTransId="{E79CBA94-2CCF-4BB3-BD9D-20DC86A16FC0}" sibTransId="{C1385FF7-4355-427E-A56A-A181E51338D3}"/>
    <dgm:cxn modelId="{48CEB246-3E68-442C-9D97-8C7B1A990246}" type="presOf" srcId="{00704E4C-B9FD-4332-801D-F6295E8D6A96}" destId="{415C84F3-7278-400D-81EE-3805B90CC9AF}" srcOrd="0" destOrd="0" presId="urn:microsoft.com/office/officeart/2005/8/layout/list1"/>
    <dgm:cxn modelId="{C8EDFF77-C165-45CB-A1BF-25CE53547762}" type="presOf" srcId="{30CF5167-4899-46DD-A375-D773AB9DDA49}" destId="{147D2939-A832-425E-A95B-0C49704808F6}" srcOrd="0" destOrd="0" presId="urn:microsoft.com/office/officeart/2005/8/layout/list1"/>
    <dgm:cxn modelId="{D7CDDC59-818D-4B09-AC8E-ED3B73C6318A}" type="presOf" srcId="{2D9E2C8C-BF89-4123-939B-05DE69994D1F}" destId="{9D7246B9-6A18-434F-8744-05A25750BCC9}" srcOrd="1" destOrd="0" presId="urn:microsoft.com/office/officeart/2005/8/layout/list1"/>
    <dgm:cxn modelId="{F49AF07F-04AF-4041-A3F3-FF94BA0716BB}" type="presOf" srcId="{7E55EDCA-DBB0-4AF0-A9C2-EBAE4C9C3F88}" destId="{52E7BDC5-3E42-4598-BC7F-22AA1111DD5B}" srcOrd="0" destOrd="0" presId="urn:microsoft.com/office/officeart/2005/8/layout/list1"/>
    <dgm:cxn modelId="{F3500897-9048-4327-936A-FC0230D330F2}" srcId="{2D9E2C8C-BF89-4123-939B-05DE69994D1F}" destId="{008F3BB9-ACFB-4099-AF4A-932195FB181F}" srcOrd="2" destOrd="0" parTransId="{2D68ACEB-62F8-4D18-9ED7-1844D62070EB}" sibTransId="{C2C2F1D5-292D-413D-AEA6-9D086770F3A2}"/>
    <dgm:cxn modelId="{9A4FA4A2-0960-4096-80CD-BEE5B2536B5C}" type="presOf" srcId="{AC6EAA2C-169A-4CE9-ABEE-83D79CBC62E2}" destId="{E41F1EF6-19DB-4745-B54B-45A755849B55}" srcOrd="0" destOrd="4" presId="urn:microsoft.com/office/officeart/2005/8/layout/list1"/>
    <dgm:cxn modelId="{BFE95FB6-E2A3-4108-A5AB-8584F3F7F120}" type="presOf" srcId="{04FEE906-00A5-4CAC-8175-7910E65373DA}" destId="{E41F1EF6-19DB-4745-B54B-45A755849B55}" srcOrd="0" destOrd="3" presId="urn:microsoft.com/office/officeart/2005/8/layout/list1"/>
    <dgm:cxn modelId="{DD6EFDB7-7197-41CB-9F71-611C0B5C376A}" type="presOf" srcId="{008F3BB9-ACFB-4099-AF4A-932195FB181F}" destId="{E41F1EF6-19DB-4745-B54B-45A755849B55}" srcOrd="0" destOrd="2" presId="urn:microsoft.com/office/officeart/2005/8/layout/list1"/>
    <dgm:cxn modelId="{6B55DCBE-D8EC-42C9-85DE-2EF83AFF5BDC}" type="presOf" srcId="{2D9E2C8C-BF89-4123-939B-05DE69994D1F}" destId="{52762457-9042-45B6-8810-2EC5D043F8E9}" srcOrd="0" destOrd="0" presId="urn:microsoft.com/office/officeart/2005/8/layout/list1"/>
    <dgm:cxn modelId="{349B4DC2-F00A-40C2-9620-0A07F44D3245}" type="presOf" srcId="{5B5F450C-6680-4FB4-8142-1ED6FC3EEF79}" destId="{E41F1EF6-19DB-4745-B54B-45A755849B55}" srcOrd="0" destOrd="1" presId="urn:microsoft.com/office/officeart/2005/8/layout/list1"/>
    <dgm:cxn modelId="{AD4E68D0-81D1-4C60-A55C-DC531BBE5FB3}" srcId="{7E55EDCA-DBB0-4AF0-A9C2-EBAE4C9C3F88}" destId="{6B3A2BE2-2894-4A3B-8BE2-1E601971D5F3}" srcOrd="1" destOrd="0" parTransId="{C00CB59C-4F8F-4C9D-9B8B-22C991251AC6}" sibTransId="{BC39EA3E-CC2E-498A-B581-580047C4C142}"/>
    <dgm:cxn modelId="{F186F6DC-A145-4E6C-A56C-7BDCD8376AFE}" type="presOf" srcId="{7E55EDCA-DBB0-4AF0-A9C2-EBAE4C9C3F88}" destId="{3C702FD9-9355-4DCE-A18D-253926E18404}" srcOrd="1" destOrd="0" presId="urn:microsoft.com/office/officeart/2005/8/layout/list1"/>
    <dgm:cxn modelId="{DD945EED-B54B-4A0F-BDBE-32F436ED7CEC}" type="presOf" srcId="{85ECF96C-4E0F-47C9-AE39-7247403E276F}" destId="{E41F1EF6-19DB-4745-B54B-45A755849B55}" srcOrd="0" destOrd="0" presId="urn:microsoft.com/office/officeart/2005/8/layout/list1"/>
    <dgm:cxn modelId="{C71283EF-7076-40CE-A315-59FCE39E8C37}" type="presOf" srcId="{6B3A2BE2-2894-4A3B-8BE2-1E601971D5F3}" destId="{415C84F3-7278-400D-81EE-3805B90CC9AF}" srcOrd="0" destOrd="1" presId="urn:microsoft.com/office/officeart/2005/8/layout/list1"/>
    <dgm:cxn modelId="{82C91BFF-A7DF-4BBC-A32B-30D74370B577}" srcId="{7E55EDCA-DBB0-4AF0-A9C2-EBAE4C9C3F88}" destId="{00704E4C-B9FD-4332-801D-F6295E8D6A96}" srcOrd="0" destOrd="0" parTransId="{95F38660-A122-4358-8CAE-A07F28EF0884}" sibTransId="{2DF8FC67-A6E1-44A3-BDF9-3D90082CCCAD}"/>
    <dgm:cxn modelId="{D0B0ADF2-50CA-41BE-B562-C2E21E59FEAA}" type="presParOf" srcId="{147D2939-A832-425E-A95B-0C49704808F6}" destId="{D6B6D2AC-ACA0-4933-833A-209CAEC6ADA5}" srcOrd="0" destOrd="0" presId="urn:microsoft.com/office/officeart/2005/8/layout/list1"/>
    <dgm:cxn modelId="{DC57BBA0-F544-46B5-A656-52134569E9E2}" type="presParOf" srcId="{D6B6D2AC-ACA0-4933-833A-209CAEC6ADA5}" destId="{52E7BDC5-3E42-4598-BC7F-22AA1111DD5B}" srcOrd="0" destOrd="0" presId="urn:microsoft.com/office/officeart/2005/8/layout/list1"/>
    <dgm:cxn modelId="{1C070E2C-0E48-4BA2-A5A1-F4DC12A25E75}" type="presParOf" srcId="{D6B6D2AC-ACA0-4933-833A-209CAEC6ADA5}" destId="{3C702FD9-9355-4DCE-A18D-253926E18404}" srcOrd="1" destOrd="0" presId="urn:microsoft.com/office/officeart/2005/8/layout/list1"/>
    <dgm:cxn modelId="{E16E6491-BA61-41D2-B9FB-2302420B2095}" type="presParOf" srcId="{147D2939-A832-425E-A95B-0C49704808F6}" destId="{00B4BA2D-5E62-40C5-9E9D-EB3659D55172}" srcOrd="1" destOrd="0" presId="urn:microsoft.com/office/officeart/2005/8/layout/list1"/>
    <dgm:cxn modelId="{7FECB083-FC2C-4C4F-A14D-675C6019581D}" type="presParOf" srcId="{147D2939-A832-425E-A95B-0C49704808F6}" destId="{415C84F3-7278-400D-81EE-3805B90CC9AF}" srcOrd="2" destOrd="0" presId="urn:microsoft.com/office/officeart/2005/8/layout/list1"/>
    <dgm:cxn modelId="{018C539D-8D2E-46B0-AC94-0078CC3235A5}" type="presParOf" srcId="{147D2939-A832-425E-A95B-0C49704808F6}" destId="{E9ECA0BD-7F53-4505-9589-A186F75590EC}" srcOrd="3" destOrd="0" presId="urn:microsoft.com/office/officeart/2005/8/layout/list1"/>
    <dgm:cxn modelId="{E43FB6CB-649E-4CFA-88DF-6BE7E30E5A6F}" type="presParOf" srcId="{147D2939-A832-425E-A95B-0C49704808F6}" destId="{CFF8B78F-C86C-4BC1-8A9C-4CD8FF1D5E1F}" srcOrd="4" destOrd="0" presId="urn:microsoft.com/office/officeart/2005/8/layout/list1"/>
    <dgm:cxn modelId="{C9C2B9BD-CDA9-42A5-8445-C7B7146F7D68}" type="presParOf" srcId="{CFF8B78F-C86C-4BC1-8A9C-4CD8FF1D5E1F}" destId="{52762457-9042-45B6-8810-2EC5D043F8E9}" srcOrd="0" destOrd="0" presId="urn:microsoft.com/office/officeart/2005/8/layout/list1"/>
    <dgm:cxn modelId="{F03FAA43-B056-469B-8490-A9807023FBE6}" type="presParOf" srcId="{CFF8B78F-C86C-4BC1-8A9C-4CD8FF1D5E1F}" destId="{9D7246B9-6A18-434F-8744-05A25750BCC9}" srcOrd="1" destOrd="0" presId="urn:microsoft.com/office/officeart/2005/8/layout/list1"/>
    <dgm:cxn modelId="{AD92273F-F960-4E19-A31A-F31BBC1EC0ED}" type="presParOf" srcId="{147D2939-A832-425E-A95B-0C49704808F6}" destId="{0BC7581A-BFAF-4A49-AAA7-4071AC7A54C1}" srcOrd="5" destOrd="0" presId="urn:microsoft.com/office/officeart/2005/8/layout/list1"/>
    <dgm:cxn modelId="{39F65448-56F0-4210-BEA9-028AC8EDE30B}" type="presParOf" srcId="{147D2939-A832-425E-A95B-0C49704808F6}" destId="{E41F1EF6-19DB-4745-B54B-45A755849B55}" srcOrd="6" destOrd="0" presId="urn:microsoft.com/office/officeart/2005/8/layout/list1"/>
  </dgm:cxnLst>
  <dgm:bg/>
  <dgm:whole>
    <a:ln>
      <a:solidFill>
        <a:schemeClr val="accent2"/>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84F190D-04F6-481C-8682-0090AE9898BC}" type="doc">
      <dgm:prSet loTypeId="urn:microsoft.com/office/officeart/2005/8/layout/list1" loCatId="list" qsTypeId="urn:microsoft.com/office/officeart/2005/8/quickstyle/simple2" qsCatId="simple" csTypeId="urn:microsoft.com/office/officeart/2005/8/colors/accent0_3" csCatId="mainScheme" phldr="1"/>
      <dgm:spPr/>
      <dgm:t>
        <a:bodyPr/>
        <a:lstStyle/>
        <a:p>
          <a:endParaRPr lang="en-US"/>
        </a:p>
      </dgm:t>
    </dgm:pt>
    <dgm:pt modelId="{78B033E8-0D88-4236-9501-5A7C0F1B4D20}">
      <dgm:prSet/>
      <dgm:spPr/>
      <dgm:t>
        <a:bodyPr/>
        <a:lstStyle/>
        <a:p>
          <a:r>
            <a:rPr lang="en-US" b="1" dirty="0"/>
            <a:t>Employee Fraud and Abuse Key Indicators:</a:t>
          </a:r>
          <a:endParaRPr lang="en-US" dirty="0"/>
        </a:p>
      </dgm:t>
    </dgm:pt>
    <dgm:pt modelId="{70A63E8B-8DAE-4B5B-9726-49EAAEF71E15}" type="parTrans" cxnId="{610037D2-A78F-40AA-A430-FE2A01C82D69}">
      <dgm:prSet/>
      <dgm:spPr/>
      <dgm:t>
        <a:bodyPr/>
        <a:lstStyle/>
        <a:p>
          <a:endParaRPr lang="en-US"/>
        </a:p>
      </dgm:t>
    </dgm:pt>
    <dgm:pt modelId="{472300A3-993C-4857-B06A-FDC11E0954C5}" type="sibTrans" cxnId="{610037D2-A78F-40AA-A430-FE2A01C82D69}">
      <dgm:prSet/>
      <dgm:spPr/>
      <dgm:t>
        <a:bodyPr/>
        <a:lstStyle/>
        <a:p>
          <a:endParaRPr lang="en-US"/>
        </a:p>
      </dgm:t>
    </dgm:pt>
    <dgm:pt modelId="{7C2670FA-34E0-4D95-99B8-E8C93A0EB57A}">
      <dgm:prSet/>
      <dgm:spPr>
        <a:ln>
          <a:solidFill>
            <a:schemeClr val="accent2"/>
          </a:solidFill>
        </a:ln>
      </dgm:spPr>
      <dgm:t>
        <a:bodyPr/>
        <a:lstStyle/>
        <a:p>
          <a:pPr>
            <a:buFontTx/>
            <a:buChar char="•"/>
          </a:pPr>
          <a:r>
            <a:rPr lang="en-US" dirty="0"/>
            <a:t>Falsification of patient records by an employee</a:t>
          </a:r>
        </a:p>
      </dgm:t>
    </dgm:pt>
    <dgm:pt modelId="{A76927A7-C25F-41D0-8990-EF96F81420D6}" type="parTrans" cxnId="{AD409427-C929-45BE-A633-F95F624F59C2}">
      <dgm:prSet/>
      <dgm:spPr/>
      <dgm:t>
        <a:bodyPr/>
        <a:lstStyle/>
        <a:p>
          <a:endParaRPr lang="en-US"/>
        </a:p>
      </dgm:t>
    </dgm:pt>
    <dgm:pt modelId="{3E5BAF91-CDB5-4BA5-BD96-D3AB84220754}" type="sibTrans" cxnId="{AD409427-C929-45BE-A633-F95F624F59C2}">
      <dgm:prSet/>
      <dgm:spPr/>
      <dgm:t>
        <a:bodyPr/>
        <a:lstStyle/>
        <a:p>
          <a:endParaRPr lang="en-US"/>
        </a:p>
      </dgm:t>
    </dgm:pt>
    <dgm:pt modelId="{E7686B15-81AF-4349-AE30-1C2CB7D942ED}">
      <dgm:prSet/>
      <dgm:spPr>
        <a:ln>
          <a:solidFill>
            <a:schemeClr val="accent2"/>
          </a:solidFill>
        </a:ln>
      </dgm:spPr>
      <dgm:t>
        <a:bodyPr/>
        <a:lstStyle/>
        <a:p>
          <a:pPr>
            <a:buFontTx/>
            <a:buChar char="•"/>
          </a:pPr>
          <a:r>
            <a:rPr lang="en-US" dirty="0"/>
            <a:t>Recording untrue information in a patient record</a:t>
          </a:r>
        </a:p>
      </dgm:t>
    </dgm:pt>
    <dgm:pt modelId="{139AAF34-7917-4507-921B-8A286394E508}" type="parTrans" cxnId="{FF807DD0-6F5A-4238-A7EC-A87EB052DB38}">
      <dgm:prSet/>
      <dgm:spPr/>
      <dgm:t>
        <a:bodyPr/>
        <a:lstStyle/>
        <a:p>
          <a:endParaRPr lang="en-US"/>
        </a:p>
      </dgm:t>
    </dgm:pt>
    <dgm:pt modelId="{F2854B4B-6782-4DC0-A61A-2336E81122CC}" type="sibTrans" cxnId="{FF807DD0-6F5A-4238-A7EC-A87EB052DB38}">
      <dgm:prSet/>
      <dgm:spPr/>
      <dgm:t>
        <a:bodyPr/>
        <a:lstStyle/>
        <a:p>
          <a:endParaRPr lang="en-US"/>
        </a:p>
      </dgm:t>
    </dgm:pt>
    <dgm:pt modelId="{D012DF11-2813-4E8B-900E-A6F91DC51B6D}">
      <dgm:prSet/>
      <dgm:spPr>
        <a:ln>
          <a:solidFill>
            <a:schemeClr val="accent2"/>
          </a:solidFill>
        </a:ln>
      </dgm:spPr>
      <dgm:t>
        <a:bodyPr/>
        <a:lstStyle/>
        <a:p>
          <a:pPr>
            <a:buFontTx/>
            <a:buChar char="•"/>
          </a:pPr>
          <a:r>
            <a:rPr lang="en-US" dirty="0"/>
            <a:t>Using a member’s ID number to obtain prescriptions, services, supplies, etc.</a:t>
          </a:r>
        </a:p>
      </dgm:t>
    </dgm:pt>
    <dgm:pt modelId="{7577C7B5-871D-48A4-9CA1-34382957668E}" type="parTrans" cxnId="{54F2223C-9A1B-46E2-B2BF-617684784D3D}">
      <dgm:prSet/>
      <dgm:spPr/>
      <dgm:t>
        <a:bodyPr/>
        <a:lstStyle/>
        <a:p>
          <a:endParaRPr lang="en-US"/>
        </a:p>
      </dgm:t>
    </dgm:pt>
    <dgm:pt modelId="{2FD1951B-2652-4B71-B2E8-16538FE01279}" type="sibTrans" cxnId="{54F2223C-9A1B-46E2-B2BF-617684784D3D}">
      <dgm:prSet/>
      <dgm:spPr/>
      <dgm:t>
        <a:bodyPr/>
        <a:lstStyle/>
        <a:p>
          <a:endParaRPr lang="en-US"/>
        </a:p>
      </dgm:t>
    </dgm:pt>
    <dgm:pt modelId="{438A29D1-31BD-4199-BCF3-72DC4FFDE65F}">
      <dgm:prSet/>
      <dgm:spPr>
        <a:ln>
          <a:solidFill>
            <a:schemeClr val="accent2"/>
          </a:solidFill>
        </a:ln>
      </dgm:spPr>
      <dgm:t>
        <a:bodyPr/>
        <a:lstStyle/>
        <a:p>
          <a:pPr>
            <a:buFont typeface="Symbol" panose="05050102010706020507" pitchFamily="18" charset="2"/>
            <a:buNone/>
          </a:pPr>
          <a:r>
            <a:rPr lang="en-US" dirty="0"/>
            <a:t>*These are only some examples of potential fraud and abuse</a:t>
          </a:r>
        </a:p>
      </dgm:t>
    </dgm:pt>
    <dgm:pt modelId="{AF9934B2-F6EC-44F2-AB65-04A79491E001}" type="parTrans" cxnId="{325AE56B-CCA4-42F8-8759-2748C7C3131D}">
      <dgm:prSet/>
      <dgm:spPr/>
      <dgm:t>
        <a:bodyPr/>
        <a:lstStyle/>
        <a:p>
          <a:endParaRPr lang="en-US"/>
        </a:p>
      </dgm:t>
    </dgm:pt>
    <dgm:pt modelId="{4D76F70E-23BE-45B7-AE76-8FC0568282EB}" type="sibTrans" cxnId="{325AE56B-CCA4-42F8-8759-2748C7C3131D}">
      <dgm:prSet/>
      <dgm:spPr/>
      <dgm:t>
        <a:bodyPr/>
        <a:lstStyle/>
        <a:p>
          <a:endParaRPr lang="en-US"/>
        </a:p>
      </dgm:t>
    </dgm:pt>
    <dgm:pt modelId="{370A249F-9749-47A2-920B-5A768BA5E01F}">
      <dgm:prSet/>
      <dgm:spPr>
        <a:ln>
          <a:solidFill>
            <a:schemeClr val="accent2"/>
          </a:solidFill>
        </a:ln>
      </dgm:spPr>
      <dgm:t>
        <a:bodyPr/>
        <a:lstStyle/>
        <a:p>
          <a:pPr>
            <a:buFont typeface="Symbol" panose="05050102010706020507" pitchFamily="18" charset="2"/>
            <a:buNone/>
          </a:pPr>
          <a:endParaRPr lang="en-US" dirty="0"/>
        </a:p>
      </dgm:t>
    </dgm:pt>
    <dgm:pt modelId="{72463EC0-7184-477F-AA94-AA467279467F}" type="parTrans" cxnId="{1A7EC87B-358D-4489-8856-5EDBD2CA5EFD}">
      <dgm:prSet/>
      <dgm:spPr/>
      <dgm:t>
        <a:bodyPr/>
        <a:lstStyle/>
        <a:p>
          <a:endParaRPr lang="en-US"/>
        </a:p>
      </dgm:t>
    </dgm:pt>
    <dgm:pt modelId="{14C973B7-3595-44B1-BEE0-4B64B4D2481B}" type="sibTrans" cxnId="{1A7EC87B-358D-4489-8856-5EDBD2CA5EFD}">
      <dgm:prSet/>
      <dgm:spPr/>
      <dgm:t>
        <a:bodyPr/>
        <a:lstStyle/>
        <a:p>
          <a:endParaRPr lang="en-US"/>
        </a:p>
      </dgm:t>
    </dgm:pt>
    <dgm:pt modelId="{1FB5BC55-E7CD-4E3A-8BD0-2EACA33448CC}">
      <dgm:prSet/>
      <dgm:spPr>
        <a:ln>
          <a:solidFill>
            <a:schemeClr val="accent2"/>
          </a:solidFill>
        </a:ln>
      </dgm:spPr>
      <dgm:t>
        <a:bodyPr/>
        <a:lstStyle/>
        <a:p>
          <a:pPr>
            <a:buFont typeface="Arial" panose="020B0604020202020204" pitchFamily="34" charset="0"/>
            <a:buChar char="•"/>
          </a:pPr>
          <a:r>
            <a:rPr lang="en-US" dirty="0"/>
            <a:t>Note: If the patients that had their records falsified were being served through a government program, billing for services related to these documented visits could violate the U.S. False Claims Act</a:t>
          </a:r>
        </a:p>
      </dgm:t>
    </dgm:pt>
    <dgm:pt modelId="{8F0AC3E9-5B09-451D-AC2F-A874CD8013E2}" type="parTrans" cxnId="{9DD04C1F-1552-4567-9DDD-76E597174E7D}">
      <dgm:prSet/>
      <dgm:spPr/>
      <dgm:t>
        <a:bodyPr/>
        <a:lstStyle/>
        <a:p>
          <a:endParaRPr lang="en-US"/>
        </a:p>
      </dgm:t>
    </dgm:pt>
    <dgm:pt modelId="{5A8E73CD-CE48-4549-BA08-CDD2C573CB16}" type="sibTrans" cxnId="{9DD04C1F-1552-4567-9DDD-76E597174E7D}">
      <dgm:prSet/>
      <dgm:spPr/>
      <dgm:t>
        <a:bodyPr/>
        <a:lstStyle/>
        <a:p>
          <a:endParaRPr lang="en-US"/>
        </a:p>
      </dgm:t>
    </dgm:pt>
    <dgm:pt modelId="{A04E5114-C614-4FD2-B4FC-D299A112DB36}">
      <dgm:prSet/>
      <dgm:spPr>
        <a:ln>
          <a:solidFill>
            <a:schemeClr val="accent2"/>
          </a:solidFill>
        </a:ln>
      </dgm:spPr>
      <dgm:t>
        <a:bodyPr/>
        <a:lstStyle/>
        <a:p>
          <a:pPr>
            <a:buFont typeface="Arial" panose="020B0604020202020204" pitchFamily="34" charset="0"/>
            <a:buChar char="•"/>
          </a:pPr>
          <a:r>
            <a:rPr lang="en-US" dirty="0"/>
            <a:t>Identity theft</a:t>
          </a:r>
        </a:p>
      </dgm:t>
    </dgm:pt>
    <dgm:pt modelId="{E958B589-6AFB-4060-AE97-A4C470FEB387}" type="parTrans" cxnId="{00C6A3B7-6E88-40FB-8EC0-8FA8CF237347}">
      <dgm:prSet/>
      <dgm:spPr/>
      <dgm:t>
        <a:bodyPr/>
        <a:lstStyle/>
        <a:p>
          <a:endParaRPr lang="en-US"/>
        </a:p>
      </dgm:t>
    </dgm:pt>
    <dgm:pt modelId="{998F6662-88BF-48E3-9884-74969C008537}" type="sibTrans" cxnId="{00C6A3B7-6E88-40FB-8EC0-8FA8CF237347}">
      <dgm:prSet/>
      <dgm:spPr/>
      <dgm:t>
        <a:bodyPr/>
        <a:lstStyle/>
        <a:p>
          <a:endParaRPr lang="en-US"/>
        </a:p>
      </dgm:t>
    </dgm:pt>
    <dgm:pt modelId="{2C6BC1AF-6422-43FA-80EC-C6B283469947}" type="pres">
      <dgm:prSet presAssocID="{C84F190D-04F6-481C-8682-0090AE9898BC}" presName="linear" presStyleCnt="0">
        <dgm:presLayoutVars>
          <dgm:dir/>
          <dgm:animLvl val="lvl"/>
          <dgm:resizeHandles val="exact"/>
        </dgm:presLayoutVars>
      </dgm:prSet>
      <dgm:spPr/>
    </dgm:pt>
    <dgm:pt modelId="{48732AA8-3463-45C9-98EE-4C0A904F23E9}" type="pres">
      <dgm:prSet presAssocID="{78B033E8-0D88-4236-9501-5A7C0F1B4D20}" presName="parentLin" presStyleCnt="0"/>
      <dgm:spPr/>
    </dgm:pt>
    <dgm:pt modelId="{E2A15C62-7C59-4FC3-B213-799FFF284342}" type="pres">
      <dgm:prSet presAssocID="{78B033E8-0D88-4236-9501-5A7C0F1B4D20}" presName="parentLeftMargin" presStyleLbl="node1" presStyleIdx="0" presStyleCnt="1"/>
      <dgm:spPr/>
    </dgm:pt>
    <dgm:pt modelId="{122DA4B8-9224-482A-8A9D-49B0CAA72F10}" type="pres">
      <dgm:prSet presAssocID="{78B033E8-0D88-4236-9501-5A7C0F1B4D20}" presName="parentText" presStyleLbl="node1" presStyleIdx="0" presStyleCnt="1">
        <dgm:presLayoutVars>
          <dgm:chMax val="0"/>
          <dgm:bulletEnabled val="1"/>
        </dgm:presLayoutVars>
      </dgm:prSet>
      <dgm:spPr/>
    </dgm:pt>
    <dgm:pt modelId="{04B31B60-E6F2-472A-9199-BDA9B4B7295B}" type="pres">
      <dgm:prSet presAssocID="{78B033E8-0D88-4236-9501-5A7C0F1B4D20}" presName="negativeSpace" presStyleCnt="0"/>
      <dgm:spPr/>
    </dgm:pt>
    <dgm:pt modelId="{7E52650C-284D-4809-8183-AEB460B7A1B1}" type="pres">
      <dgm:prSet presAssocID="{78B033E8-0D88-4236-9501-5A7C0F1B4D20}" presName="childText" presStyleLbl="conFgAcc1" presStyleIdx="0" presStyleCnt="1">
        <dgm:presLayoutVars>
          <dgm:bulletEnabled val="1"/>
        </dgm:presLayoutVars>
      </dgm:prSet>
      <dgm:spPr/>
    </dgm:pt>
  </dgm:ptLst>
  <dgm:cxnLst>
    <dgm:cxn modelId="{9DD04C1F-1552-4567-9DDD-76E597174E7D}" srcId="{E7686B15-81AF-4349-AE30-1C2CB7D942ED}" destId="{1FB5BC55-E7CD-4E3A-8BD0-2EACA33448CC}" srcOrd="0" destOrd="0" parTransId="{8F0AC3E9-5B09-451D-AC2F-A874CD8013E2}" sibTransId="{5A8E73CD-CE48-4549-BA08-CDD2C573CB16}"/>
    <dgm:cxn modelId="{AD409427-C929-45BE-A633-F95F624F59C2}" srcId="{78B033E8-0D88-4236-9501-5A7C0F1B4D20}" destId="{7C2670FA-34E0-4D95-99B8-E8C93A0EB57A}" srcOrd="0" destOrd="0" parTransId="{A76927A7-C25F-41D0-8990-EF96F81420D6}" sibTransId="{3E5BAF91-CDB5-4BA5-BD96-D3AB84220754}"/>
    <dgm:cxn modelId="{01AB4535-3017-48D7-907A-F98600A7B615}" type="presOf" srcId="{1FB5BC55-E7CD-4E3A-8BD0-2EACA33448CC}" destId="{7E52650C-284D-4809-8183-AEB460B7A1B1}" srcOrd="0" destOrd="2" presId="urn:microsoft.com/office/officeart/2005/8/layout/list1"/>
    <dgm:cxn modelId="{54F2223C-9A1B-46E2-B2BF-617684784D3D}" srcId="{78B033E8-0D88-4236-9501-5A7C0F1B4D20}" destId="{D012DF11-2813-4E8B-900E-A6F91DC51B6D}" srcOrd="2" destOrd="0" parTransId="{7577C7B5-871D-48A4-9CA1-34382957668E}" sibTransId="{2FD1951B-2652-4B71-B2E8-16538FE01279}"/>
    <dgm:cxn modelId="{BF1D7167-CD6F-49C6-BE15-563045516EAD}" type="presOf" srcId="{C84F190D-04F6-481C-8682-0090AE9898BC}" destId="{2C6BC1AF-6422-43FA-80EC-C6B283469947}" srcOrd="0" destOrd="0" presId="urn:microsoft.com/office/officeart/2005/8/layout/list1"/>
    <dgm:cxn modelId="{325AE56B-CCA4-42F8-8759-2748C7C3131D}" srcId="{78B033E8-0D88-4236-9501-5A7C0F1B4D20}" destId="{438A29D1-31BD-4199-BCF3-72DC4FFDE65F}" srcOrd="4" destOrd="0" parTransId="{AF9934B2-F6EC-44F2-AB65-04A79491E001}" sibTransId="{4D76F70E-23BE-45B7-AE76-8FC0568282EB}"/>
    <dgm:cxn modelId="{12B3226E-A35F-48A8-8B37-612F629E8CDE}" type="presOf" srcId="{7C2670FA-34E0-4D95-99B8-E8C93A0EB57A}" destId="{7E52650C-284D-4809-8183-AEB460B7A1B1}" srcOrd="0" destOrd="0" presId="urn:microsoft.com/office/officeart/2005/8/layout/list1"/>
    <dgm:cxn modelId="{03724650-1F36-4D75-A4C8-7C99A6A08BA7}" type="presOf" srcId="{78B033E8-0D88-4236-9501-5A7C0F1B4D20}" destId="{E2A15C62-7C59-4FC3-B213-799FFF284342}" srcOrd="0" destOrd="0" presId="urn:microsoft.com/office/officeart/2005/8/layout/list1"/>
    <dgm:cxn modelId="{1A7EC87B-358D-4489-8856-5EDBD2CA5EFD}" srcId="{78B033E8-0D88-4236-9501-5A7C0F1B4D20}" destId="{370A249F-9749-47A2-920B-5A768BA5E01F}" srcOrd="3" destOrd="0" parTransId="{72463EC0-7184-477F-AA94-AA467279467F}" sibTransId="{14C973B7-3595-44B1-BEE0-4B64B4D2481B}"/>
    <dgm:cxn modelId="{9F7F94A2-8609-4983-B099-1D159250EFA5}" type="presOf" srcId="{D012DF11-2813-4E8B-900E-A6F91DC51B6D}" destId="{7E52650C-284D-4809-8183-AEB460B7A1B1}" srcOrd="0" destOrd="4" presId="urn:microsoft.com/office/officeart/2005/8/layout/list1"/>
    <dgm:cxn modelId="{074130A8-A297-4FBA-9252-CF0041D7D5D9}" type="presOf" srcId="{E7686B15-81AF-4349-AE30-1C2CB7D942ED}" destId="{7E52650C-284D-4809-8183-AEB460B7A1B1}" srcOrd="0" destOrd="1" presId="urn:microsoft.com/office/officeart/2005/8/layout/list1"/>
    <dgm:cxn modelId="{B3BF51B7-0DE3-4D4B-96CF-E80C6B16CF6C}" type="presOf" srcId="{A04E5114-C614-4FD2-B4FC-D299A112DB36}" destId="{7E52650C-284D-4809-8183-AEB460B7A1B1}" srcOrd="0" destOrd="3" presId="urn:microsoft.com/office/officeart/2005/8/layout/list1"/>
    <dgm:cxn modelId="{00C6A3B7-6E88-40FB-8EC0-8FA8CF237347}" srcId="{E7686B15-81AF-4349-AE30-1C2CB7D942ED}" destId="{A04E5114-C614-4FD2-B4FC-D299A112DB36}" srcOrd="1" destOrd="0" parTransId="{E958B589-6AFB-4060-AE97-A4C470FEB387}" sibTransId="{998F6662-88BF-48E3-9884-74969C008537}"/>
    <dgm:cxn modelId="{8B3083BB-C9E0-4DFD-96A3-03E06678567D}" type="presOf" srcId="{438A29D1-31BD-4199-BCF3-72DC4FFDE65F}" destId="{7E52650C-284D-4809-8183-AEB460B7A1B1}" srcOrd="0" destOrd="6" presId="urn:microsoft.com/office/officeart/2005/8/layout/list1"/>
    <dgm:cxn modelId="{DD170BBD-DCAF-4EBF-B9F9-02F7FE0F9CF0}" type="presOf" srcId="{370A249F-9749-47A2-920B-5A768BA5E01F}" destId="{7E52650C-284D-4809-8183-AEB460B7A1B1}" srcOrd="0" destOrd="5" presId="urn:microsoft.com/office/officeart/2005/8/layout/list1"/>
    <dgm:cxn modelId="{931D4DC8-8EE7-4EA8-B9E7-8BF99DB53FF1}" type="presOf" srcId="{78B033E8-0D88-4236-9501-5A7C0F1B4D20}" destId="{122DA4B8-9224-482A-8A9D-49B0CAA72F10}" srcOrd="1" destOrd="0" presId="urn:microsoft.com/office/officeart/2005/8/layout/list1"/>
    <dgm:cxn modelId="{FF807DD0-6F5A-4238-A7EC-A87EB052DB38}" srcId="{78B033E8-0D88-4236-9501-5A7C0F1B4D20}" destId="{E7686B15-81AF-4349-AE30-1C2CB7D942ED}" srcOrd="1" destOrd="0" parTransId="{139AAF34-7917-4507-921B-8A286394E508}" sibTransId="{F2854B4B-6782-4DC0-A61A-2336E81122CC}"/>
    <dgm:cxn modelId="{610037D2-A78F-40AA-A430-FE2A01C82D69}" srcId="{C84F190D-04F6-481C-8682-0090AE9898BC}" destId="{78B033E8-0D88-4236-9501-5A7C0F1B4D20}" srcOrd="0" destOrd="0" parTransId="{70A63E8B-8DAE-4B5B-9726-49EAAEF71E15}" sibTransId="{472300A3-993C-4857-B06A-FDC11E0954C5}"/>
    <dgm:cxn modelId="{C6E96F38-2EE9-4E60-A901-DACE51D3DB8D}" type="presParOf" srcId="{2C6BC1AF-6422-43FA-80EC-C6B283469947}" destId="{48732AA8-3463-45C9-98EE-4C0A904F23E9}" srcOrd="0" destOrd="0" presId="urn:microsoft.com/office/officeart/2005/8/layout/list1"/>
    <dgm:cxn modelId="{A415EBBB-7B93-4608-8E34-DD5EE8AFF45F}" type="presParOf" srcId="{48732AA8-3463-45C9-98EE-4C0A904F23E9}" destId="{E2A15C62-7C59-4FC3-B213-799FFF284342}" srcOrd="0" destOrd="0" presId="urn:microsoft.com/office/officeart/2005/8/layout/list1"/>
    <dgm:cxn modelId="{DCCDB9F7-B8D0-4964-B979-91F9DC577023}" type="presParOf" srcId="{48732AA8-3463-45C9-98EE-4C0A904F23E9}" destId="{122DA4B8-9224-482A-8A9D-49B0CAA72F10}" srcOrd="1" destOrd="0" presId="urn:microsoft.com/office/officeart/2005/8/layout/list1"/>
    <dgm:cxn modelId="{BE0BC3DB-373A-4A22-97F0-1792474FEE4E}" type="presParOf" srcId="{2C6BC1AF-6422-43FA-80EC-C6B283469947}" destId="{04B31B60-E6F2-472A-9199-BDA9B4B7295B}" srcOrd="1" destOrd="0" presId="urn:microsoft.com/office/officeart/2005/8/layout/list1"/>
    <dgm:cxn modelId="{5CC731BF-B72B-4BDF-B3E1-E6C37929E255}" type="presParOf" srcId="{2C6BC1AF-6422-43FA-80EC-C6B283469947}" destId="{7E52650C-284D-4809-8183-AEB460B7A1B1}" srcOrd="2" destOrd="0" presId="urn:microsoft.com/office/officeart/2005/8/layout/list1"/>
  </dgm:cxnLst>
  <dgm:bg/>
  <dgm:whole>
    <a:ln>
      <a:solidFill>
        <a:schemeClr val="accent2"/>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C28C30-5EFC-4D63-9A08-EE1A11E7289E}">
      <dsp:nvSpPr>
        <dsp:cNvPr id="0" name=""/>
        <dsp:cNvSpPr/>
      </dsp:nvSpPr>
      <dsp:spPr>
        <a:xfrm>
          <a:off x="0" y="369971"/>
          <a:ext cx="10515600" cy="13608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374904" rIns="816127"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spc="-5" dirty="0">
              <a:cs typeface="Calibri"/>
            </a:rPr>
            <a:t>Submitting </a:t>
          </a:r>
          <a:r>
            <a:rPr lang="en-US" sz="1800" kern="1200" dirty="0">
              <a:cs typeface="Calibri"/>
            </a:rPr>
            <a:t>bills </a:t>
          </a:r>
          <a:r>
            <a:rPr lang="en-US" sz="1800" kern="1200" spc="-5" dirty="0">
              <a:cs typeface="Calibri"/>
            </a:rPr>
            <a:t>or claims </a:t>
          </a:r>
          <a:r>
            <a:rPr lang="en-US" sz="1800" kern="1200" spc="-15" dirty="0">
              <a:cs typeface="Calibri"/>
            </a:rPr>
            <a:t>for </a:t>
          </a:r>
          <a:r>
            <a:rPr lang="en-US" sz="1800" kern="1200" spc="-10" dirty="0">
              <a:cs typeface="Calibri"/>
            </a:rPr>
            <a:t>treatment </a:t>
          </a:r>
          <a:r>
            <a:rPr lang="en-US" sz="1800" kern="1200" spc="-5" dirty="0">
              <a:cs typeface="Calibri"/>
            </a:rPr>
            <a:t>or services that </a:t>
          </a:r>
          <a:r>
            <a:rPr lang="en-US" sz="1800" kern="1200" spc="-15" dirty="0">
              <a:cs typeface="Calibri"/>
            </a:rPr>
            <a:t>were </a:t>
          </a:r>
          <a:r>
            <a:rPr lang="en-US" sz="1800" kern="1200" spc="-10" dirty="0">
              <a:cs typeface="Calibri"/>
            </a:rPr>
            <a:t>never</a:t>
          </a:r>
          <a:r>
            <a:rPr lang="en-US" sz="1800" kern="1200" spc="125" dirty="0">
              <a:cs typeface="Calibri"/>
            </a:rPr>
            <a:t> </a:t>
          </a:r>
          <a:r>
            <a:rPr lang="en-US" sz="1800" kern="1200" spc="-10" dirty="0">
              <a:cs typeface="Calibri"/>
            </a:rPr>
            <a:t>provided</a:t>
          </a:r>
          <a:endParaRPr lang="en-US" sz="1800" kern="1200" dirty="0"/>
        </a:p>
        <a:p>
          <a:pPr marL="171450" lvl="1" indent="-171450" algn="l" defTabSz="800100">
            <a:lnSpc>
              <a:spcPct val="90000"/>
            </a:lnSpc>
            <a:spcBef>
              <a:spcPct val="0"/>
            </a:spcBef>
            <a:spcAft>
              <a:spcPct val="15000"/>
            </a:spcAft>
            <a:buChar char="•"/>
          </a:pPr>
          <a:r>
            <a:rPr lang="en-US" sz="1800" kern="1200" spc="-5" dirty="0">
              <a:cs typeface="Calibri"/>
            </a:rPr>
            <a:t>Falsifying the </a:t>
          </a:r>
          <a:r>
            <a:rPr lang="en-US" sz="1800" kern="1200" spc="-10" dirty="0">
              <a:cs typeface="Calibri"/>
            </a:rPr>
            <a:t>date </a:t>
          </a:r>
          <a:r>
            <a:rPr lang="en-US" sz="1800" kern="1200" spc="-5" dirty="0">
              <a:cs typeface="Calibri"/>
            </a:rPr>
            <a:t>of service </a:t>
          </a:r>
          <a:r>
            <a:rPr lang="en-US" sz="1800" kern="1200" spc="-10" dirty="0">
              <a:cs typeface="Calibri"/>
            </a:rPr>
            <a:t>to correspond </a:t>
          </a:r>
          <a:r>
            <a:rPr lang="en-US" sz="1800" kern="1200" spc="-5" dirty="0">
              <a:cs typeface="Calibri"/>
            </a:rPr>
            <a:t>with a </a:t>
          </a:r>
          <a:r>
            <a:rPr lang="en-US" sz="1800" kern="1200" spc="-10" dirty="0">
              <a:cs typeface="Calibri"/>
            </a:rPr>
            <a:t>member’s </a:t>
          </a:r>
          <a:r>
            <a:rPr lang="en-US" sz="1800" kern="1200" spc="-15" dirty="0">
              <a:cs typeface="Calibri"/>
            </a:rPr>
            <a:t>coverage </a:t>
          </a:r>
          <a:r>
            <a:rPr lang="en-US" sz="1800" kern="1200" spc="-5" dirty="0">
              <a:cs typeface="Calibri"/>
            </a:rPr>
            <a:t>period</a:t>
          </a:r>
          <a:endParaRPr lang="en-US" sz="1800" kern="1200" dirty="0">
            <a:cs typeface="Calibri"/>
          </a:endParaRPr>
        </a:p>
        <a:p>
          <a:pPr marL="171450" lvl="1" indent="-171450" algn="l" defTabSz="800100">
            <a:lnSpc>
              <a:spcPct val="90000"/>
            </a:lnSpc>
            <a:spcBef>
              <a:spcPct val="0"/>
            </a:spcBef>
            <a:spcAft>
              <a:spcPct val="15000"/>
            </a:spcAft>
            <a:buChar char="•"/>
          </a:pPr>
          <a:r>
            <a:rPr lang="en-US" sz="1800" kern="1200" dirty="0">
              <a:cs typeface="Calibri"/>
            </a:rPr>
            <a:t>Billing </a:t>
          </a:r>
          <a:r>
            <a:rPr lang="en-US" sz="1800" kern="1200" spc="-15" dirty="0">
              <a:cs typeface="Calibri"/>
            </a:rPr>
            <a:t>for </a:t>
          </a:r>
          <a:r>
            <a:rPr lang="en-US" sz="1800" kern="1200" spc="-10" dirty="0">
              <a:cs typeface="Calibri"/>
            </a:rPr>
            <a:t>non-covered </a:t>
          </a:r>
          <a:r>
            <a:rPr lang="en-US" sz="1800" kern="1200" spc="-5" dirty="0">
              <a:cs typeface="Calibri"/>
            </a:rPr>
            <a:t>services using </a:t>
          </a:r>
          <a:r>
            <a:rPr lang="en-US" sz="1800" kern="1200" spc="-10" dirty="0">
              <a:cs typeface="Calibri"/>
            </a:rPr>
            <a:t>incorrect codes </a:t>
          </a:r>
          <a:r>
            <a:rPr lang="en-US" sz="1800" kern="1200" dirty="0">
              <a:cs typeface="Calibri"/>
            </a:rPr>
            <a:t>to</a:t>
          </a:r>
          <a:r>
            <a:rPr lang="en-US" sz="1800" kern="1200" spc="-10" dirty="0">
              <a:cs typeface="Calibri"/>
            </a:rPr>
            <a:t> </a:t>
          </a:r>
          <a:r>
            <a:rPr lang="en-US" sz="1800" kern="1200" spc="-15" dirty="0">
              <a:cs typeface="Calibri"/>
            </a:rPr>
            <a:t>have </a:t>
          </a:r>
          <a:r>
            <a:rPr lang="en-US" sz="1800" kern="1200" spc="-5" dirty="0">
              <a:cs typeface="Calibri"/>
            </a:rPr>
            <a:t>the services </a:t>
          </a:r>
          <a:r>
            <a:rPr lang="en-US" sz="1800" kern="1200" spc="-15" dirty="0">
              <a:cs typeface="Calibri"/>
            </a:rPr>
            <a:t>covered</a:t>
          </a:r>
          <a:endParaRPr lang="en-US" sz="1800" kern="1200" dirty="0">
            <a:cs typeface="Calibri"/>
          </a:endParaRPr>
        </a:p>
      </dsp:txBody>
      <dsp:txXfrm>
        <a:off x="0" y="369971"/>
        <a:ext cx="10515600" cy="1360800"/>
      </dsp:txXfrm>
    </dsp:sp>
    <dsp:sp modelId="{7F5FA0C7-4817-4B9B-AEB8-8C9FF5A1F38E}">
      <dsp:nvSpPr>
        <dsp:cNvPr id="0" name=""/>
        <dsp:cNvSpPr/>
      </dsp:nvSpPr>
      <dsp:spPr>
        <a:xfrm>
          <a:off x="525780" y="104291"/>
          <a:ext cx="7360920" cy="53136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800100">
            <a:lnSpc>
              <a:spcPct val="90000"/>
            </a:lnSpc>
            <a:spcBef>
              <a:spcPct val="0"/>
            </a:spcBef>
            <a:spcAft>
              <a:spcPct val="35000"/>
            </a:spcAft>
            <a:buNone/>
          </a:pPr>
          <a:r>
            <a:rPr lang="en-US" sz="1800" b="1" kern="1200" spc="-10" dirty="0">
              <a:cs typeface="Calibri"/>
            </a:rPr>
            <a:t>Provider </a:t>
          </a:r>
          <a:r>
            <a:rPr lang="en-US" sz="1800" b="1" kern="1200" spc="-15" dirty="0">
              <a:cs typeface="Calibri"/>
            </a:rPr>
            <a:t>Fraud </a:t>
          </a:r>
          <a:r>
            <a:rPr lang="en-US" sz="1800" b="1" kern="1200" spc="-5" dirty="0">
              <a:cs typeface="Calibri"/>
            </a:rPr>
            <a:t>and Abuse </a:t>
          </a:r>
          <a:r>
            <a:rPr lang="en-US" sz="1800" b="1" kern="1200" spc="-20" dirty="0">
              <a:cs typeface="Calibri"/>
            </a:rPr>
            <a:t>Key</a:t>
          </a:r>
          <a:r>
            <a:rPr lang="en-US" sz="1800" b="1" kern="1200" spc="70" dirty="0">
              <a:cs typeface="Calibri"/>
            </a:rPr>
            <a:t> </a:t>
          </a:r>
          <a:r>
            <a:rPr lang="en-US" sz="1800" b="1" kern="1200" spc="-10" dirty="0">
              <a:cs typeface="Calibri"/>
            </a:rPr>
            <a:t>Indicators:</a:t>
          </a:r>
          <a:endParaRPr lang="en-US" sz="1800" kern="1200" dirty="0"/>
        </a:p>
      </dsp:txBody>
      <dsp:txXfrm>
        <a:off x="551719" y="130230"/>
        <a:ext cx="7309042" cy="479482"/>
      </dsp:txXfrm>
    </dsp:sp>
    <dsp:sp modelId="{4C1F64EA-4E83-45FE-A645-E0F7E0F9CE86}">
      <dsp:nvSpPr>
        <dsp:cNvPr id="0" name=""/>
        <dsp:cNvSpPr/>
      </dsp:nvSpPr>
      <dsp:spPr>
        <a:xfrm>
          <a:off x="0" y="2093652"/>
          <a:ext cx="10515600" cy="21546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374904" rIns="816127"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spc="-5" dirty="0">
              <a:cs typeface="Calibri"/>
            </a:rPr>
            <a:t>Enrolling a </a:t>
          </a:r>
          <a:r>
            <a:rPr lang="en-US" sz="1800" kern="1200" spc="-10" dirty="0">
              <a:cs typeface="Calibri"/>
            </a:rPr>
            <a:t>member by </a:t>
          </a:r>
          <a:r>
            <a:rPr lang="en-US" sz="1800" kern="1200" spc="-15" dirty="0">
              <a:cs typeface="Calibri"/>
            </a:rPr>
            <a:t>forging </a:t>
          </a:r>
          <a:r>
            <a:rPr lang="en-US" sz="1800" kern="1200" spc="-5" dirty="0">
              <a:cs typeface="Calibri"/>
            </a:rPr>
            <a:t>a </a:t>
          </a:r>
          <a:r>
            <a:rPr lang="en-US" sz="1800" kern="1200" spc="-10" dirty="0">
              <a:cs typeface="Calibri"/>
            </a:rPr>
            <a:t>signature </a:t>
          </a:r>
          <a:r>
            <a:rPr lang="en-US" sz="1800" kern="1200" spc="-5" dirty="0">
              <a:cs typeface="Calibri"/>
            </a:rPr>
            <a:t>on an application </a:t>
          </a:r>
          <a:r>
            <a:rPr lang="en-US" sz="1800" kern="1200" spc="-15" dirty="0">
              <a:cs typeface="Calibri"/>
            </a:rPr>
            <a:t>for</a:t>
          </a:r>
          <a:r>
            <a:rPr lang="en-US" sz="1800" kern="1200" spc="105" dirty="0">
              <a:cs typeface="Calibri"/>
            </a:rPr>
            <a:t> </a:t>
          </a:r>
          <a:r>
            <a:rPr lang="en-US" sz="1800" kern="1200" spc="-5" dirty="0">
              <a:cs typeface="Calibri"/>
            </a:rPr>
            <a:t>benefits</a:t>
          </a:r>
          <a:endParaRPr lang="en-US" sz="1800" kern="1200" dirty="0"/>
        </a:p>
        <a:p>
          <a:pPr marL="171450" lvl="1" indent="-171450" algn="l" defTabSz="800100">
            <a:lnSpc>
              <a:spcPct val="90000"/>
            </a:lnSpc>
            <a:spcBef>
              <a:spcPct val="0"/>
            </a:spcBef>
            <a:spcAft>
              <a:spcPct val="15000"/>
            </a:spcAft>
            <a:buChar char="•"/>
          </a:pPr>
          <a:r>
            <a:rPr lang="en-US" sz="1800" kern="1200" spc="-5" dirty="0">
              <a:cs typeface="Calibri"/>
            </a:rPr>
            <a:t>Coaching individuals on </a:t>
          </a:r>
          <a:r>
            <a:rPr lang="en-US" sz="1800" kern="1200" spc="-10" dirty="0">
              <a:cs typeface="Calibri"/>
            </a:rPr>
            <a:t>how to </a:t>
          </a:r>
          <a:r>
            <a:rPr lang="en-US" sz="1800" kern="1200" dirty="0">
              <a:cs typeface="Calibri"/>
            </a:rPr>
            <a:t>fill </a:t>
          </a:r>
          <a:r>
            <a:rPr lang="en-US" sz="1800" kern="1200" spc="-5" dirty="0">
              <a:cs typeface="Calibri"/>
            </a:rPr>
            <a:t>out their </a:t>
          </a:r>
          <a:r>
            <a:rPr lang="en-US" sz="1800" kern="1200" spc="-10" dirty="0">
              <a:cs typeface="Calibri"/>
            </a:rPr>
            <a:t>insurance enrollment information by </a:t>
          </a:r>
          <a:r>
            <a:rPr lang="en-US" sz="1800" kern="1200" spc="-5" dirty="0">
              <a:cs typeface="Calibri"/>
            </a:rPr>
            <a:t>supplying </a:t>
          </a:r>
          <a:r>
            <a:rPr lang="en-US" sz="1800" kern="1200" spc="-10" dirty="0">
              <a:cs typeface="Calibri"/>
            </a:rPr>
            <a:t>false </a:t>
          </a:r>
          <a:r>
            <a:rPr lang="en-US" sz="1800" kern="1200" spc="-5" dirty="0">
              <a:cs typeface="Calibri"/>
            </a:rPr>
            <a:t>or misleading</a:t>
          </a:r>
          <a:r>
            <a:rPr lang="en-US" sz="1800" kern="1200" spc="-45" dirty="0">
              <a:cs typeface="Calibri"/>
            </a:rPr>
            <a:t> </a:t>
          </a:r>
          <a:r>
            <a:rPr lang="en-US" sz="1800" kern="1200" spc="-10" dirty="0">
              <a:cs typeface="Calibri"/>
            </a:rPr>
            <a:t>information</a:t>
          </a:r>
          <a:endParaRPr lang="en-US" sz="1800" kern="1200" dirty="0">
            <a:cs typeface="Calibri"/>
          </a:endParaRPr>
        </a:p>
        <a:p>
          <a:pPr marL="171450" lvl="1" indent="-171450" algn="l" defTabSz="800100">
            <a:lnSpc>
              <a:spcPct val="90000"/>
            </a:lnSpc>
            <a:spcBef>
              <a:spcPct val="0"/>
            </a:spcBef>
            <a:spcAft>
              <a:spcPct val="15000"/>
            </a:spcAft>
            <a:buChar char="•"/>
          </a:pPr>
          <a:r>
            <a:rPr lang="en-US" sz="1800" kern="1200" spc="-5" dirty="0">
              <a:cs typeface="Calibri"/>
            </a:rPr>
            <a:t>Using a </a:t>
          </a:r>
          <a:r>
            <a:rPr lang="en-US" sz="1800" kern="1200" spc="-10" dirty="0">
              <a:cs typeface="Calibri"/>
            </a:rPr>
            <a:t>nonexistent company to enroll </a:t>
          </a:r>
          <a:r>
            <a:rPr lang="en-US" sz="1800" kern="1200" spc="-5" dirty="0">
              <a:cs typeface="Calibri"/>
            </a:rPr>
            <a:t>a </a:t>
          </a:r>
          <a:r>
            <a:rPr lang="en-US" sz="1800" kern="1200" spc="-10" dirty="0">
              <a:cs typeface="Calibri"/>
            </a:rPr>
            <a:t>group </a:t>
          </a:r>
          <a:r>
            <a:rPr lang="en-US" sz="1800" kern="1200" spc="-5" dirty="0">
              <a:cs typeface="Calibri"/>
            </a:rPr>
            <a:t>of</a:t>
          </a:r>
          <a:r>
            <a:rPr lang="en-US" sz="1800" kern="1200" spc="75" dirty="0">
              <a:cs typeface="Calibri"/>
            </a:rPr>
            <a:t> </a:t>
          </a:r>
          <a:r>
            <a:rPr lang="en-US" sz="1800" kern="1200" spc="-5" dirty="0">
              <a:cs typeface="Calibri"/>
            </a:rPr>
            <a:t>individuals</a:t>
          </a:r>
          <a:endParaRPr lang="en-US" sz="1800" kern="1200" dirty="0">
            <a:cs typeface="Calibri"/>
          </a:endParaRPr>
        </a:p>
        <a:p>
          <a:pPr marL="171450" lvl="1" indent="-171450" algn="l" defTabSz="800100">
            <a:lnSpc>
              <a:spcPct val="90000"/>
            </a:lnSpc>
            <a:spcBef>
              <a:spcPct val="0"/>
            </a:spcBef>
            <a:spcAft>
              <a:spcPct val="15000"/>
            </a:spcAft>
            <a:buChar char="•"/>
          </a:pPr>
          <a:r>
            <a:rPr lang="en-US" sz="1800" kern="1200" spc="-5" dirty="0">
              <a:cs typeface="Calibri"/>
            </a:rPr>
            <a:t>Falsifying the </a:t>
          </a:r>
          <a:r>
            <a:rPr lang="en-US" sz="1800" kern="1200" spc="-10" dirty="0">
              <a:cs typeface="Calibri"/>
            </a:rPr>
            <a:t>geographic </a:t>
          </a:r>
          <a:r>
            <a:rPr lang="en-US" sz="1800" kern="1200" spc="-5" dirty="0">
              <a:cs typeface="Calibri"/>
            </a:rPr>
            <a:t>location of a </a:t>
          </a:r>
          <a:r>
            <a:rPr lang="en-US" sz="1800" kern="1200" spc="-10" dirty="0">
              <a:cs typeface="Calibri"/>
            </a:rPr>
            <a:t>group </a:t>
          </a:r>
          <a:r>
            <a:rPr lang="en-US" sz="1800" kern="1200" dirty="0">
              <a:cs typeface="Calibri"/>
            </a:rPr>
            <a:t>in </a:t>
          </a:r>
          <a:r>
            <a:rPr lang="en-US" sz="1800" kern="1200" spc="-10" dirty="0">
              <a:cs typeface="Calibri"/>
            </a:rPr>
            <a:t>order to obtain insurance </a:t>
          </a:r>
          <a:r>
            <a:rPr lang="en-US" sz="1800" kern="1200" spc="-5" dirty="0">
              <a:cs typeface="Calibri"/>
            </a:rPr>
            <a:t>or </a:t>
          </a:r>
          <a:r>
            <a:rPr lang="en-US" sz="1800" kern="1200" spc="-10" dirty="0">
              <a:cs typeface="Calibri"/>
            </a:rPr>
            <a:t>lower premium </a:t>
          </a:r>
          <a:r>
            <a:rPr lang="en-US" sz="1800" kern="1200" spc="-20" dirty="0">
              <a:cs typeface="Calibri"/>
            </a:rPr>
            <a:t>rates</a:t>
          </a:r>
          <a:endParaRPr lang="en-US" sz="1800" kern="1200" spc="-5" dirty="0">
            <a:cs typeface="Calibri"/>
          </a:endParaRPr>
        </a:p>
      </dsp:txBody>
      <dsp:txXfrm>
        <a:off x="0" y="2093652"/>
        <a:ext cx="10515600" cy="2154600"/>
      </dsp:txXfrm>
    </dsp:sp>
    <dsp:sp modelId="{0E7CE5F1-6C5E-4E90-8AB6-E24ADA87A587}">
      <dsp:nvSpPr>
        <dsp:cNvPr id="0" name=""/>
        <dsp:cNvSpPr/>
      </dsp:nvSpPr>
      <dsp:spPr>
        <a:xfrm>
          <a:off x="525780" y="1827972"/>
          <a:ext cx="7360920" cy="53136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800100">
            <a:lnSpc>
              <a:spcPct val="90000"/>
            </a:lnSpc>
            <a:spcBef>
              <a:spcPct val="0"/>
            </a:spcBef>
            <a:spcAft>
              <a:spcPct val="35000"/>
            </a:spcAft>
            <a:buNone/>
          </a:pPr>
          <a:r>
            <a:rPr lang="en-US" sz="1800" b="1" kern="1200" spc="-5" dirty="0">
              <a:cs typeface="Calibri"/>
            </a:rPr>
            <a:t>Sales </a:t>
          </a:r>
          <a:r>
            <a:rPr lang="en-US" sz="1800" b="1" kern="1200" spc="-10" dirty="0">
              <a:cs typeface="Calibri"/>
            </a:rPr>
            <a:t>Agent </a:t>
          </a:r>
          <a:r>
            <a:rPr lang="en-US" sz="1800" b="1" kern="1200" spc="-15" dirty="0">
              <a:cs typeface="Calibri"/>
            </a:rPr>
            <a:t>Fraud </a:t>
          </a:r>
          <a:r>
            <a:rPr lang="en-US" sz="1800" b="1" kern="1200" spc="-5" dirty="0">
              <a:cs typeface="Calibri"/>
            </a:rPr>
            <a:t>and Abuse </a:t>
          </a:r>
          <a:r>
            <a:rPr lang="en-US" sz="1800" b="1" kern="1200" spc="-20" dirty="0">
              <a:cs typeface="Calibri"/>
            </a:rPr>
            <a:t>Key</a:t>
          </a:r>
          <a:r>
            <a:rPr lang="en-US" sz="1800" b="1" kern="1200" spc="40" dirty="0">
              <a:cs typeface="Calibri"/>
            </a:rPr>
            <a:t> </a:t>
          </a:r>
          <a:r>
            <a:rPr lang="en-US" sz="1800" b="1" kern="1200" spc="-10" dirty="0">
              <a:cs typeface="Calibri"/>
            </a:rPr>
            <a:t>Indicators:</a:t>
          </a:r>
          <a:endParaRPr lang="en-US" sz="1800" kern="1200" dirty="0">
            <a:cs typeface="Calibri"/>
          </a:endParaRPr>
        </a:p>
      </dsp:txBody>
      <dsp:txXfrm>
        <a:off x="551719" y="1853911"/>
        <a:ext cx="7309042" cy="4794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5C84F3-7278-400D-81EE-3805B90CC9AF}">
      <dsp:nvSpPr>
        <dsp:cNvPr id="0" name=""/>
        <dsp:cNvSpPr/>
      </dsp:nvSpPr>
      <dsp:spPr>
        <a:xfrm>
          <a:off x="0" y="339668"/>
          <a:ext cx="10515600" cy="174825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312420" rIns="816127"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t>Inappropriate pharmacy billing:  Billing for medication that was never dispensed; Billing for brand name drugs, but dispensing generics</a:t>
          </a:r>
        </a:p>
        <a:p>
          <a:pPr marL="114300" lvl="1" indent="-114300" algn="l" defTabSz="666750">
            <a:lnSpc>
              <a:spcPct val="90000"/>
            </a:lnSpc>
            <a:spcBef>
              <a:spcPct val="0"/>
            </a:spcBef>
            <a:spcAft>
              <a:spcPct val="15000"/>
            </a:spcAft>
            <a:buChar char="•"/>
          </a:pPr>
          <a:r>
            <a:rPr lang="en-US" sz="1500" kern="1200" dirty="0"/>
            <a:t>Prescription drug shorting:  Intentionally providing less than the prescribed quantity and not informing the patient</a:t>
          </a:r>
        </a:p>
        <a:p>
          <a:pPr marL="114300" lvl="1" indent="-114300" algn="l" defTabSz="666750">
            <a:lnSpc>
              <a:spcPct val="90000"/>
            </a:lnSpc>
            <a:spcBef>
              <a:spcPct val="0"/>
            </a:spcBef>
            <a:spcAft>
              <a:spcPct val="15000"/>
            </a:spcAft>
            <a:buChar char="•"/>
          </a:pPr>
          <a:r>
            <a:rPr lang="en-US" sz="1500" kern="1200" dirty="0"/>
            <a:t>Prescription forging or altering:  Increasing the quantity of tablets or number of refills without the provider’s permission; Substituting more expensive brand name drugs in place of generic drugs</a:t>
          </a:r>
        </a:p>
      </dsp:txBody>
      <dsp:txXfrm>
        <a:off x="0" y="339668"/>
        <a:ext cx="10515600" cy="1748250"/>
      </dsp:txXfrm>
    </dsp:sp>
    <dsp:sp modelId="{3C702FD9-9355-4DCE-A18D-253926E18404}">
      <dsp:nvSpPr>
        <dsp:cNvPr id="0" name=""/>
        <dsp:cNvSpPr/>
      </dsp:nvSpPr>
      <dsp:spPr>
        <a:xfrm>
          <a:off x="525780" y="118268"/>
          <a:ext cx="7360920" cy="442800"/>
        </a:xfrm>
        <a:prstGeom prst="round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666750">
            <a:lnSpc>
              <a:spcPct val="90000"/>
            </a:lnSpc>
            <a:spcBef>
              <a:spcPct val="0"/>
            </a:spcBef>
            <a:spcAft>
              <a:spcPct val="35000"/>
            </a:spcAft>
            <a:buNone/>
          </a:pPr>
          <a:r>
            <a:rPr lang="en-US" sz="1500" b="1" kern="1200" dirty="0"/>
            <a:t>Pharmacy Fraud and Abuse Key Indicators:</a:t>
          </a:r>
          <a:endParaRPr lang="en-US" sz="1500" kern="1200" dirty="0"/>
        </a:p>
      </dsp:txBody>
      <dsp:txXfrm>
        <a:off x="547396" y="139884"/>
        <a:ext cx="7317688" cy="399568"/>
      </dsp:txXfrm>
    </dsp:sp>
    <dsp:sp modelId="{E41F1EF6-19DB-4745-B54B-45A755849B55}">
      <dsp:nvSpPr>
        <dsp:cNvPr id="0" name=""/>
        <dsp:cNvSpPr/>
      </dsp:nvSpPr>
      <dsp:spPr>
        <a:xfrm>
          <a:off x="0" y="2390319"/>
          <a:ext cx="10515600" cy="184275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312420" rIns="816127"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t>Submitting false claims</a:t>
          </a:r>
        </a:p>
        <a:p>
          <a:pPr marL="114300" lvl="1" indent="-114300" algn="l" defTabSz="666750">
            <a:lnSpc>
              <a:spcPct val="90000"/>
            </a:lnSpc>
            <a:spcBef>
              <a:spcPct val="0"/>
            </a:spcBef>
            <a:spcAft>
              <a:spcPct val="15000"/>
            </a:spcAft>
            <a:buChar char="•"/>
          </a:pPr>
          <a:r>
            <a:rPr lang="en-US" sz="1500" kern="1200" dirty="0"/>
            <a:t>Prescription stockpiling and unlawful sales of goods</a:t>
          </a:r>
        </a:p>
        <a:p>
          <a:pPr marL="114300" lvl="1" indent="-114300" algn="l" defTabSz="666750">
            <a:lnSpc>
              <a:spcPct val="90000"/>
            </a:lnSpc>
            <a:spcBef>
              <a:spcPct val="0"/>
            </a:spcBef>
            <a:spcAft>
              <a:spcPct val="15000"/>
            </a:spcAft>
            <a:buChar char="•"/>
          </a:pPr>
          <a:r>
            <a:rPr lang="en-US" sz="1500" kern="1200" dirty="0"/>
            <a:t>Concealing information about additional coverage in order to lower out-of-pocket payments, or receiving inappropriate reimbursement from multiple plans</a:t>
          </a:r>
        </a:p>
        <a:p>
          <a:pPr marL="114300" lvl="1" indent="-114300" algn="l" defTabSz="666750">
            <a:lnSpc>
              <a:spcPct val="90000"/>
            </a:lnSpc>
            <a:spcBef>
              <a:spcPct val="0"/>
            </a:spcBef>
            <a:spcAft>
              <a:spcPct val="15000"/>
            </a:spcAft>
            <a:buChar char="•"/>
          </a:pPr>
          <a:r>
            <a:rPr lang="en-US" sz="1500" kern="1200" dirty="0"/>
            <a:t>Identity theft</a:t>
          </a:r>
        </a:p>
        <a:p>
          <a:pPr marL="114300" lvl="1" indent="-114300" algn="l" defTabSz="666750">
            <a:lnSpc>
              <a:spcPct val="90000"/>
            </a:lnSpc>
            <a:spcBef>
              <a:spcPct val="0"/>
            </a:spcBef>
            <a:spcAft>
              <a:spcPct val="15000"/>
            </a:spcAft>
            <a:buChar char="•"/>
          </a:pPr>
          <a:r>
            <a:rPr lang="en-US" sz="1500" kern="1200" dirty="0"/>
            <a:t>Doctor shopping - multiple providers are seen to obtain multiple prescriptions</a:t>
          </a:r>
        </a:p>
      </dsp:txBody>
      <dsp:txXfrm>
        <a:off x="0" y="2390319"/>
        <a:ext cx="10515600" cy="1842750"/>
      </dsp:txXfrm>
    </dsp:sp>
    <dsp:sp modelId="{9D7246B9-6A18-434F-8744-05A25750BCC9}">
      <dsp:nvSpPr>
        <dsp:cNvPr id="0" name=""/>
        <dsp:cNvSpPr/>
      </dsp:nvSpPr>
      <dsp:spPr>
        <a:xfrm>
          <a:off x="525780" y="2168919"/>
          <a:ext cx="7360920" cy="442800"/>
        </a:xfrm>
        <a:prstGeom prst="round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666750">
            <a:lnSpc>
              <a:spcPct val="90000"/>
            </a:lnSpc>
            <a:spcBef>
              <a:spcPct val="0"/>
            </a:spcBef>
            <a:spcAft>
              <a:spcPct val="35000"/>
            </a:spcAft>
            <a:buNone/>
          </a:pPr>
          <a:r>
            <a:rPr lang="en-US" sz="1500" b="1" kern="1200" dirty="0"/>
            <a:t>Member or Patient Fraud and Abuse Key Indicators:</a:t>
          </a:r>
          <a:endParaRPr lang="en-US" sz="1500" kern="1200" dirty="0"/>
        </a:p>
      </dsp:txBody>
      <dsp:txXfrm>
        <a:off x="547396" y="2190535"/>
        <a:ext cx="7317688" cy="3995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52650C-284D-4809-8183-AEB460B7A1B1}">
      <dsp:nvSpPr>
        <dsp:cNvPr id="0" name=""/>
        <dsp:cNvSpPr/>
      </dsp:nvSpPr>
      <dsp:spPr>
        <a:xfrm>
          <a:off x="0" y="496180"/>
          <a:ext cx="9994900" cy="3572100"/>
        </a:xfrm>
        <a:prstGeom prst="rect">
          <a:avLst/>
        </a:prstGeom>
        <a:solidFill>
          <a:schemeClr val="lt2">
            <a:alpha val="90000"/>
            <a:hueOff val="0"/>
            <a:satOff val="0"/>
            <a:lumOff val="0"/>
            <a:alphaOff val="0"/>
          </a:schemeClr>
        </a:solidFill>
        <a:ln w="1270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75715" tIns="437388" rIns="775715" bIns="149352" numCol="1" spcCol="1270" anchor="t" anchorCtr="0">
          <a:noAutofit/>
        </a:bodyPr>
        <a:lstStyle/>
        <a:p>
          <a:pPr marL="228600" lvl="1" indent="-228600" algn="l" defTabSz="933450">
            <a:lnSpc>
              <a:spcPct val="90000"/>
            </a:lnSpc>
            <a:spcBef>
              <a:spcPct val="0"/>
            </a:spcBef>
            <a:spcAft>
              <a:spcPct val="15000"/>
            </a:spcAft>
            <a:buFontTx/>
            <a:buChar char="•"/>
          </a:pPr>
          <a:r>
            <a:rPr lang="en-US" sz="2100" kern="1200" dirty="0"/>
            <a:t>Falsification of patient records by an employee</a:t>
          </a:r>
        </a:p>
        <a:p>
          <a:pPr marL="228600" lvl="1" indent="-228600" algn="l" defTabSz="933450">
            <a:lnSpc>
              <a:spcPct val="90000"/>
            </a:lnSpc>
            <a:spcBef>
              <a:spcPct val="0"/>
            </a:spcBef>
            <a:spcAft>
              <a:spcPct val="15000"/>
            </a:spcAft>
            <a:buFontTx/>
            <a:buChar char="•"/>
          </a:pPr>
          <a:r>
            <a:rPr lang="en-US" sz="2100" kern="1200" dirty="0"/>
            <a:t>Recording untrue information in a patient record</a:t>
          </a:r>
        </a:p>
        <a:p>
          <a:pPr marL="457200" lvl="2" indent="-228600" algn="l" defTabSz="933450">
            <a:lnSpc>
              <a:spcPct val="90000"/>
            </a:lnSpc>
            <a:spcBef>
              <a:spcPct val="0"/>
            </a:spcBef>
            <a:spcAft>
              <a:spcPct val="15000"/>
            </a:spcAft>
            <a:buFont typeface="Arial" panose="020B0604020202020204" pitchFamily="34" charset="0"/>
            <a:buChar char="•"/>
          </a:pPr>
          <a:r>
            <a:rPr lang="en-US" sz="2100" kern="1200" dirty="0"/>
            <a:t>Note: If the patients that had their records falsified were being served through a government program, billing for services related to these documented visits could violate the U.S. False Claims Act</a:t>
          </a:r>
        </a:p>
        <a:p>
          <a:pPr marL="457200" lvl="2" indent="-228600" algn="l" defTabSz="933450">
            <a:lnSpc>
              <a:spcPct val="90000"/>
            </a:lnSpc>
            <a:spcBef>
              <a:spcPct val="0"/>
            </a:spcBef>
            <a:spcAft>
              <a:spcPct val="15000"/>
            </a:spcAft>
            <a:buFont typeface="Arial" panose="020B0604020202020204" pitchFamily="34" charset="0"/>
            <a:buChar char="•"/>
          </a:pPr>
          <a:r>
            <a:rPr lang="en-US" sz="2100" kern="1200" dirty="0"/>
            <a:t>Identity theft</a:t>
          </a:r>
        </a:p>
        <a:p>
          <a:pPr marL="228600" lvl="1" indent="-228600" algn="l" defTabSz="933450">
            <a:lnSpc>
              <a:spcPct val="90000"/>
            </a:lnSpc>
            <a:spcBef>
              <a:spcPct val="0"/>
            </a:spcBef>
            <a:spcAft>
              <a:spcPct val="15000"/>
            </a:spcAft>
            <a:buFontTx/>
            <a:buChar char="•"/>
          </a:pPr>
          <a:r>
            <a:rPr lang="en-US" sz="2100" kern="1200" dirty="0"/>
            <a:t>Using a member’s ID number to obtain prescriptions, services, supplies, etc.</a:t>
          </a:r>
        </a:p>
        <a:p>
          <a:pPr marL="228600" lvl="1" indent="-228600" algn="l" defTabSz="933450">
            <a:lnSpc>
              <a:spcPct val="90000"/>
            </a:lnSpc>
            <a:spcBef>
              <a:spcPct val="0"/>
            </a:spcBef>
            <a:spcAft>
              <a:spcPct val="15000"/>
            </a:spcAft>
            <a:buFont typeface="Symbol" panose="05050102010706020507" pitchFamily="18" charset="2"/>
            <a:buNone/>
          </a:pPr>
          <a:endParaRPr lang="en-US" sz="2100" kern="1200" dirty="0"/>
        </a:p>
        <a:p>
          <a:pPr marL="228600" lvl="1" indent="-228600" algn="l" defTabSz="933450">
            <a:lnSpc>
              <a:spcPct val="90000"/>
            </a:lnSpc>
            <a:spcBef>
              <a:spcPct val="0"/>
            </a:spcBef>
            <a:spcAft>
              <a:spcPct val="15000"/>
            </a:spcAft>
            <a:buFont typeface="Symbol" panose="05050102010706020507" pitchFamily="18" charset="2"/>
            <a:buNone/>
          </a:pPr>
          <a:r>
            <a:rPr lang="en-US" sz="2100" kern="1200" dirty="0"/>
            <a:t>*These are only some examples of potential fraud and abuse</a:t>
          </a:r>
        </a:p>
      </dsp:txBody>
      <dsp:txXfrm>
        <a:off x="0" y="496180"/>
        <a:ext cx="9994900" cy="3572100"/>
      </dsp:txXfrm>
    </dsp:sp>
    <dsp:sp modelId="{122DA4B8-9224-482A-8A9D-49B0CAA72F10}">
      <dsp:nvSpPr>
        <dsp:cNvPr id="0" name=""/>
        <dsp:cNvSpPr/>
      </dsp:nvSpPr>
      <dsp:spPr>
        <a:xfrm>
          <a:off x="499745" y="186220"/>
          <a:ext cx="6996430" cy="619920"/>
        </a:xfrm>
        <a:prstGeom prst="round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64448" tIns="0" rIns="264448" bIns="0" numCol="1" spcCol="1270" anchor="ctr" anchorCtr="0">
          <a:noAutofit/>
        </a:bodyPr>
        <a:lstStyle/>
        <a:p>
          <a:pPr marL="0" lvl="0" indent="0" algn="l" defTabSz="933450">
            <a:lnSpc>
              <a:spcPct val="90000"/>
            </a:lnSpc>
            <a:spcBef>
              <a:spcPct val="0"/>
            </a:spcBef>
            <a:spcAft>
              <a:spcPct val="35000"/>
            </a:spcAft>
            <a:buNone/>
          </a:pPr>
          <a:r>
            <a:rPr lang="en-US" sz="2100" b="1" kern="1200" dirty="0"/>
            <a:t>Employee Fraud and Abuse Key Indicators:</a:t>
          </a:r>
          <a:endParaRPr lang="en-US" sz="2100" kern="1200" dirty="0"/>
        </a:p>
      </dsp:txBody>
      <dsp:txXfrm>
        <a:off x="530007" y="216482"/>
        <a:ext cx="6935906" cy="55939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47EFDD-BECA-49D4-9893-C92D99F7A3B1}" type="datetimeFigureOut">
              <a:rPr lang="en-US" smtClean="0"/>
              <a:t>2/1/2023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F81807-F3A6-4F37-88C1-E768DFEB8875}" type="slidenum">
              <a:rPr lang="en-US" smtClean="0"/>
              <a:t>‹#›</a:t>
            </a:fld>
            <a:endParaRPr lang="en-US" dirty="0"/>
          </a:p>
        </p:txBody>
      </p:sp>
    </p:spTree>
    <p:extLst>
      <p:ext uri="{BB962C8B-B14F-4D97-AF65-F5344CB8AC3E}">
        <p14:creationId xmlns:p14="http://schemas.microsoft.com/office/powerpoint/2010/main" val="496687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Estimated that the global impact of health care fwa on insurers and payers is more than $600 B each year; translates into higher premiums and OOP expenses as well as reduced benefits and /or coverage</a:t>
            </a:r>
          </a:p>
        </p:txBody>
      </p:sp>
      <p:sp>
        <p:nvSpPr>
          <p:cNvPr id="4" name="Slide Number Placeholder 3"/>
          <p:cNvSpPr>
            <a:spLocks noGrp="1"/>
          </p:cNvSpPr>
          <p:nvPr>
            <p:ph type="sldNum" sz="quarter" idx="5"/>
          </p:nvPr>
        </p:nvSpPr>
        <p:spPr/>
        <p:txBody>
          <a:bodyPr/>
          <a:lstStyle/>
          <a:p>
            <a:fld id="{15F81807-F3A6-4F37-88C1-E768DFEB8875}" type="slidenum">
              <a:rPr lang="en-US" smtClean="0"/>
              <a:t>2</a:t>
            </a:fld>
            <a:endParaRPr lang="en-US" dirty="0"/>
          </a:p>
        </p:txBody>
      </p:sp>
    </p:spTree>
    <p:extLst>
      <p:ext uri="{BB962C8B-B14F-4D97-AF65-F5344CB8AC3E}">
        <p14:creationId xmlns:p14="http://schemas.microsoft.com/office/powerpoint/2010/main" val="17175294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F81807-F3A6-4F37-88C1-E768DFEB8875}" type="slidenum">
              <a:rPr lang="en-US" smtClean="0"/>
              <a:t>23</a:t>
            </a:fld>
            <a:endParaRPr lang="en-US" dirty="0"/>
          </a:p>
        </p:txBody>
      </p:sp>
    </p:spTree>
    <p:extLst>
      <p:ext uri="{BB962C8B-B14F-4D97-AF65-F5344CB8AC3E}">
        <p14:creationId xmlns:p14="http://schemas.microsoft.com/office/powerpoint/2010/main" val="18750299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F81807-F3A6-4F37-88C1-E768DFEB8875}" type="slidenum">
              <a:rPr lang="en-US" smtClean="0"/>
              <a:t>24</a:t>
            </a:fld>
            <a:endParaRPr lang="en-US" dirty="0"/>
          </a:p>
        </p:txBody>
      </p:sp>
    </p:spTree>
    <p:extLst>
      <p:ext uri="{BB962C8B-B14F-4D97-AF65-F5344CB8AC3E}">
        <p14:creationId xmlns:p14="http://schemas.microsoft.com/office/powerpoint/2010/main" val="2422218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333333"/>
                </a:solidFill>
                <a:effectLst/>
                <a:latin typeface="-apple-system"/>
              </a:rPr>
              <a:t>According to the MLN - “waste is generally not considered to be caused by criminally negligent actions but rather by the misuse of resources.”</a:t>
            </a:r>
            <a:endParaRPr lang="en-US" dirty="0"/>
          </a:p>
        </p:txBody>
      </p:sp>
      <p:sp>
        <p:nvSpPr>
          <p:cNvPr id="4" name="Slide Number Placeholder 3"/>
          <p:cNvSpPr>
            <a:spLocks noGrp="1"/>
          </p:cNvSpPr>
          <p:nvPr>
            <p:ph type="sldNum" sz="quarter" idx="5"/>
          </p:nvPr>
        </p:nvSpPr>
        <p:spPr/>
        <p:txBody>
          <a:bodyPr/>
          <a:lstStyle/>
          <a:p>
            <a:fld id="{15F81807-F3A6-4F37-88C1-E768DFEB8875}" type="slidenum">
              <a:rPr lang="en-US" smtClean="0"/>
              <a:t>3</a:t>
            </a:fld>
            <a:endParaRPr lang="en-US" dirty="0"/>
          </a:p>
        </p:txBody>
      </p:sp>
    </p:spTree>
    <p:extLst>
      <p:ext uri="{BB962C8B-B14F-4D97-AF65-F5344CB8AC3E}">
        <p14:creationId xmlns:p14="http://schemas.microsoft.com/office/powerpoint/2010/main" val="990196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F81807-F3A6-4F37-88C1-E768DFEB8875}" type="slidenum">
              <a:rPr lang="en-US" smtClean="0"/>
              <a:t>4</a:t>
            </a:fld>
            <a:endParaRPr lang="en-US" dirty="0"/>
          </a:p>
        </p:txBody>
      </p:sp>
    </p:spTree>
    <p:extLst>
      <p:ext uri="{BB962C8B-B14F-4D97-AF65-F5344CB8AC3E}">
        <p14:creationId xmlns:p14="http://schemas.microsoft.com/office/powerpoint/2010/main" val="41202252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F81807-F3A6-4F37-88C1-E768DFEB8875}" type="slidenum">
              <a:rPr lang="en-US" smtClean="0"/>
              <a:t>7</a:t>
            </a:fld>
            <a:endParaRPr lang="en-US" dirty="0"/>
          </a:p>
        </p:txBody>
      </p:sp>
    </p:spTree>
    <p:extLst>
      <p:ext uri="{BB962C8B-B14F-4D97-AF65-F5344CB8AC3E}">
        <p14:creationId xmlns:p14="http://schemas.microsoft.com/office/powerpoint/2010/main" val="2958619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ffectLst/>
                <a:latin typeface="Calibri" panose="020F0502020204030204" pitchFamily="34" charset="0"/>
                <a:ea typeface="Calibri" panose="020F0502020204030204" pitchFamily="34" charset="0"/>
                <a:cs typeface="Times New Roman" panose="02020603050405020304" pitchFamily="18" charset="0"/>
              </a:rPr>
              <a:t>Patient Protection and Affordable Care Act (PPACA) or (ACA)</a:t>
            </a:r>
            <a:endParaRPr lang="en-US" dirty="0"/>
          </a:p>
        </p:txBody>
      </p:sp>
      <p:sp>
        <p:nvSpPr>
          <p:cNvPr id="4" name="Slide Number Placeholder 3"/>
          <p:cNvSpPr>
            <a:spLocks noGrp="1"/>
          </p:cNvSpPr>
          <p:nvPr>
            <p:ph type="sldNum" sz="quarter" idx="5"/>
          </p:nvPr>
        </p:nvSpPr>
        <p:spPr/>
        <p:txBody>
          <a:bodyPr/>
          <a:lstStyle/>
          <a:p>
            <a:fld id="{15F81807-F3A6-4F37-88C1-E768DFEB8875}" type="slidenum">
              <a:rPr lang="en-US" smtClean="0"/>
              <a:t>11</a:t>
            </a:fld>
            <a:endParaRPr lang="en-US" dirty="0"/>
          </a:p>
        </p:txBody>
      </p:sp>
    </p:spTree>
    <p:extLst>
      <p:ext uri="{BB962C8B-B14F-4D97-AF65-F5344CB8AC3E}">
        <p14:creationId xmlns:p14="http://schemas.microsoft.com/office/powerpoint/2010/main" val="5046514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F81807-F3A6-4F37-88C1-E768DFEB8875}" type="slidenum">
              <a:rPr lang="en-US" smtClean="0"/>
              <a:t>12</a:t>
            </a:fld>
            <a:endParaRPr lang="en-US" dirty="0"/>
          </a:p>
        </p:txBody>
      </p:sp>
    </p:spTree>
    <p:extLst>
      <p:ext uri="{BB962C8B-B14F-4D97-AF65-F5344CB8AC3E}">
        <p14:creationId xmlns:p14="http://schemas.microsoft.com/office/powerpoint/2010/main" val="205643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F81807-F3A6-4F37-88C1-E768DFEB8875}" type="slidenum">
              <a:rPr lang="en-US" smtClean="0"/>
              <a:t>18</a:t>
            </a:fld>
            <a:endParaRPr lang="en-US" dirty="0"/>
          </a:p>
        </p:txBody>
      </p:sp>
    </p:spTree>
    <p:extLst>
      <p:ext uri="{BB962C8B-B14F-4D97-AF65-F5344CB8AC3E}">
        <p14:creationId xmlns:p14="http://schemas.microsoft.com/office/powerpoint/2010/main" val="5320312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F81807-F3A6-4F37-88C1-E768DFEB8875}" type="slidenum">
              <a:rPr lang="en-US" smtClean="0"/>
              <a:t>21</a:t>
            </a:fld>
            <a:endParaRPr lang="en-US" dirty="0"/>
          </a:p>
        </p:txBody>
      </p:sp>
    </p:spTree>
    <p:extLst>
      <p:ext uri="{BB962C8B-B14F-4D97-AF65-F5344CB8AC3E}">
        <p14:creationId xmlns:p14="http://schemas.microsoft.com/office/powerpoint/2010/main" val="11058376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F81807-F3A6-4F37-88C1-E768DFEB8875}" type="slidenum">
              <a:rPr lang="en-US" smtClean="0"/>
              <a:t>22</a:t>
            </a:fld>
            <a:endParaRPr lang="en-US" dirty="0"/>
          </a:p>
        </p:txBody>
      </p:sp>
    </p:spTree>
    <p:extLst>
      <p:ext uri="{BB962C8B-B14F-4D97-AF65-F5344CB8AC3E}">
        <p14:creationId xmlns:p14="http://schemas.microsoft.com/office/powerpoint/2010/main" val="1409177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2FE64-0A04-4C59-851D-3DEE5B706F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ACEECC7-58C0-45EC-BA36-9A6F4B5721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314498-9BC1-48AA-A17C-10226F05CCAB}"/>
              </a:ext>
            </a:extLst>
          </p:cNvPr>
          <p:cNvSpPr>
            <a:spLocks noGrp="1"/>
          </p:cNvSpPr>
          <p:nvPr>
            <p:ph type="dt" sz="half" idx="10"/>
          </p:nvPr>
        </p:nvSpPr>
        <p:spPr/>
        <p:txBody>
          <a:bodyPr/>
          <a:lstStyle/>
          <a:p>
            <a:fld id="{50627684-1AD3-42A3-89B7-C63DDF85AF49}" type="datetimeFigureOut">
              <a:rPr lang="en-US" smtClean="0"/>
              <a:t>2/1/2023</a:t>
            </a:fld>
            <a:endParaRPr lang="en-US" dirty="0"/>
          </a:p>
        </p:txBody>
      </p:sp>
      <p:sp>
        <p:nvSpPr>
          <p:cNvPr id="5" name="Footer Placeholder 4">
            <a:extLst>
              <a:ext uri="{FF2B5EF4-FFF2-40B4-BE49-F238E27FC236}">
                <a16:creationId xmlns:a16="http://schemas.microsoft.com/office/drawing/2014/main" id="{A64D63D4-5732-4F1D-B904-8BF60405BFE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971EE9F-8C29-4E6B-9A2F-B0D6005A5429}"/>
              </a:ext>
            </a:extLst>
          </p:cNvPr>
          <p:cNvSpPr>
            <a:spLocks noGrp="1"/>
          </p:cNvSpPr>
          <p:nvPr>
            <p:ph type="sldNum" sz="quarter" idx="12"/>
          </p:nvPr>
        </p:nvSpPr>
        <p:spPr/>
        <p:txBody>
          <a:bodyPr/>
          <a:lstStyle/>
          <a:p>
            <a:fld id="{F3244D0E-C1F8-4F38-8D6D-54451796B6AE}" type="slidenum">
              <a:rPr lang="en-US" smtClean="0"/>
              <a:t>‹#›</a:t>
            </a:fld>
            <a:endParaRPr lang="en-US" dirty="0"/>
          </a:p>
        </p:txBody>
      </p:sp>
    </p:spTree>
    <p:extLst>
      <p:ext uri="{BB962C8B-B14F-4D97-AF65-F5344CB8AC3E}">
        <p14:creationId xmlns:p14="http://schemas.microsoft.com/office/powerpoint/2010/main" val="513165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DE5F8-7839-4A9F-9F3C-0C67F25A5F0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496332-87AA-4181-AD92-849E05F3BF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6236A0-0967-40C3-AC34-262FC5E92A2D}"/>
              </a:ext>
            </a:extLst>
          </p:cNvPr>
          <p:cNvSpPr>
            <a:spLocks noGrp="1"/>
          </p:cNvSpPr>
          <p:nvPr>
            <p:ph type="dt" sz="half" idx="10"/>
          </p:nvPr>
        </p:nvSpPr>
        <p:spPr/>
        <p:txBody>
          <a:bodyPr/>
          <a:lstStyle/>
          <a:p>
            <a:fld id="{50627684-1AD3-42A3-89B7-C63DDF85AF49}" type="datetimeFigureOut">
              <a:rPr lang="en-US" smtClean="0"/>
              <a:t>2/1/2023</a:t>
            </a:fld>
            <a:endParaRPr lang="en-US" dirty="0"/>
          </a:p>
        </p:txBody>
      </p:sp>
      <p:sp>
        <p:nvSpPr>
          <p:cNvPr id="5" name="Footer Placeholder 4">
            <a:extLst>
              <a:ext uri="{FF2B5EF4-FFF2-40B4-BE49-F238E27FC236}">
                <a16:creationId xmlns:a16="http://schemas.microsoft.com/office/drawing/2014/main" id="{308458F4-FF32-4CA7-A7ED-D367C5D02D8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7696913-70E9-4CA7-B90E-4BE7117ED793}"/>
              </a:ext>
            </a:extLst>
          </p:cNvPr>
          <p:cNvSpPr>
            <a:spLocks noGrp="1"/>
          </p:cNvSpPr>
          <p:nvPr>
            <p:ph type="sldNum" sz="quarter" idx="12"/>
          </p:nvPr>
        </p:nvSpPr>
        <p:spPr/>
        <p:txBody>
          <a:bodyPr/>
          <a:lstStyle/>
          <a:p>
            <a:fld id="{F3244D0E-C1F8-4F38-8D6D-54451796B6AE}" type="slidenum">
              <a:rPr lang="en-US" smtClean="0"/>
              <a:t>‹#›</a:t>
            </a:fld>
            <a:endParaRPr lang="en-US" dirty="0"/>
          </a:p>
        </p:txBody>
      </p:sp>
    </p:spTree>
    <p:extLst>
      <p:ext uri="{BB962C8B-B14F-4D97-AF65-F5344CB8AC3E}">
        <p14:creationId xmlns:p14="http://schemas.microsoft.com/office/powerpoint/2010/main" val="93260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60B10C-30E5-47A1-A890-4EE3A576D54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C901F9-9EE7-440F-BD3A-D28D42D1F9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99C1E5-0E7C-477D-B663-30D43BD8474E}"/>
              </a:ext>
            </a:extLst>
          </p:cNvPr>
          <p:cNvSpPr>
            <a:spLocks noGrp="1"/>
          </p:cNvSpPr>
          <p:nvPr>
            <p:ph type="dt" sz="half" idx="10"/>
          </p:nvPr>
        </p:nvSpPr>
        <p:spPr/>
        <p:txBody>
          <a:bodyPr/>
          <a:lstStyle/>
          <a:p>
            <a:fld id="{50627684-1AD3-42A3-89B7-C63DDF85AF49}" type="datetimeFigureOut">
              <a:rPr lang="en-US" smtClean="0"/>
              <a:t>2/1/2023</a:t>
            </a:fld>
            <a:endParaRPr lang="en-US" dirty="0"/>
          </a:p>
        </p:txBody>
      </p:sp>
      <p:sp>
        <p:nvSpPr>
          <p:cNvPr id="5" name="Footer Placeholder 4">
            <a:extLst>
              <a:ext uri="{FF2B5EF4-FFF2-40B4-BE49-F238E27FC236}">
                <a16:creationId xmlns:a16="http://schemas.microsoft.com/office/drawing/2014/main" id="{10E989F9-ACD8-424A-B523-A671C0D4735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FF1EA1D-FEF8-4754-B18F-0794659B9175}"/>
              </a:ext>
            </a:extLst>
          </p:cNvPr>
          <p:cNvSpPr>
            <a:spLocks noGrp="1"/>
          </p:cNvSpPr>
          <p:nvPr>
            <p:ph type="sldNum" sz="quarter" idx="12"/>
          </p:nvPr>
        </p:nvSpPr>
        <p:spPr/>
        <p:txBody>
          <a:bodyPr/>
          <a:lstStyle/>
          <a:p>
            <a:fld id="{F3244D0E-C1F8-4F38-8D6D-54451796B6AE}" type="slidenum">
              <a:rPr lang="en-US" smtClean="0"/>
              <a:t>‹#›</a:t>
            </a:fld>
            <a:endParaRPr lang="en-US" dirty="0"/>
          </a:p>
        </p:txBody>
      </p:sp>
    </p:spTree>
    <p:extLst>
      <p:ext uri="{BB962C8B-B14F-4D97-AF65-F5344CB8AC3E}">
        <p14:creationId xmlns:p14="http://schemas.microsoft.com/office/powerpoint/2010/main" val="303862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4DCA6-B580-4C71-907E-D8A217A4D3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17A015-4AFD-4DAB-9A77-CEF54C6EBD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4DC0DC-6FB6-417A-9F11-B5C08955B063}"/>
              </a:ext>
            </a:extLst>
          </p:cNvPr>
          <p:cNvSpPr>
            <a:spLocks noGrp="1"/>
          </p:cNvSpPr>
          <p:nvPr>
            <p:ph type="dt" sz="half" idx="10"/>
          </p:nvPr>
        </p:nvSpPr>
        <p:spPr/>
        <p:txBody>
          <a:bodyPr/>
          <a:lstStyle/>
          <a:p>
            <a:fld id="{50627684-1AD3-42A3-89B7-C63DDF85AF49}" type="datetimeFigureOut">
              <a:rPr lang="en-US" smtClean="0"/>
              <a:t>2/1/2023</a:t>
            </a:fld>
            <a:endParaRPr lang="en-US" dirty="0"/>
          </a:p>
        </p:txBody>
      </p:sp>
      <p:sp>
        <p:nvSpPr>
          <p:cNvPr id="5" name="Footer Placeholder 4">
            <a:extLst>
              <a:ext uri="{FF2B5EF4-FFF2-40B4-BE49-F238E27FC236}">
                <a16:creationId xmlns:a16="http://schemas.microsoft.com/office/drawing/2014/main" id="{08C05779-21AF-4306-A4AE-F205A152DF5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B3EE07E-8572-4435-9AAA-4B14B5F5205E}"/>
              </a:ext>
            </a:extLst>
          </p:cNvPr>
          <p:cNvSpPr>
            <a:spLocks noGrp="1"/>
          </p:cNvSpPr>
          <p:nvPr>
            <p:ph type="sldNum" sz="quarter" idx="12"/>
          </p:nvPr>
        </p:nvSpPr>
        <p:spPr/>
        <p:txBody>
          <a:bodyPr/>
          <a:lstStyle/>
          <a:p>
            <a:fld id="{F3244D0E-C1F8-4F38-8D6D-54451796B6AE}" type="slidenum">
              <a:rPr lang="en-US" smtClean="0"/>
              <a:t>‹#›</a:t>
            </a:fld>
            <a:endParaRPr lang="en-US" dirty="0"/>
          </a:p>
        </p:txBody>
      </p:sp>
    </p:spTree>
    <p:extLst>
      <p:ext uri="{BB962C8B-B14F-4D97-AF65-F5344CB8AC3E}">
        <p14:creationId xmlns:p14="http://schemas.microsoft.com/office/powerpoint/2010/main" val="2650022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218C7-21A4-43DE-8922-F5BA8FEDA83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91F6D79-5CFA-4791-AF25-B87C9A90F9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06CE69B-EC27-449B-9109-8CD9DD76E802}"/>
              </a:ext>
            </a:extLst>
          </p:cNvPr>
          <p:cNvSpPr>
            <a:spLocks noGrp="1"/>
          </p:cNvSpPr>
          <p:nvPr>
            <p:ph type="dt" sz="half" idx="10"/>
          </p:nvPr>
        </p:nvSpPr>
        <p:spPr/>
        <p:txBody>
          <a:bodyPr/>
          <a:lstStyle/>
          <a:p>
            <a:fld id="{50627684-1AD3-42A3-89B7-C63DDF85AF49}" type="datetimeFigureOut">
              <a:rPr lang="en-US" smtClean="0"/>
              <a:t>2/1/2023</a:t>
            </a:fld>
            <a:endParaRPr lang="en-US" dirty="0"/>
          </a:p>
        </p:txBody>
      </p:sp>
      <p:sp>
        <p:nvSpPr>
          <p:cNvPr id="5" name="Footer Placeholder 4">
            <a:extLst>
              <a:ext uri="{FF2B5EF4-FFF2-40B4-BE49-F238E27FC236}">
                <a16:creationId xmlns:a16="http://schemas.microsoft.com/office/drawing/2014/main" id="{0AAF8818-69DA-481F-942A-4A9BEFF6201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B3598CE-56DF-4507-B23E-C78C5D10C669}"/>
              </a:ext>
            </a:extLst>
          </p:cNvPr>
          <p:cNvSpPr>
            <a:spLocks noGrp="1"/>
          </p:cNvSpPr>
          <p:nvPr>
            <p:ph type="sldNum" sz="quarter" idx="12"/>
          </p:nvPr>
        </p:nvSpPr>
        <p:spPr/>
        <p:txBody>
          <a:bodyPr/>
          <a:lstStyle/>
          <a:p>
            <a:fld id="{F3244D0E-C1F8-4F38-8D6D-54451796B6AE}" type="slidenum">
              <a:rPr lang="en-US" smtClean="0"/>
              <a:t>‹#›</a:t>
            </a:fld>
            <a:endParaRPr lang="en-US" dirty="0"/>
          </a:p>
        </p:txBody>
      </p:sp>
    </p:spTree>
    <p:extLst>
      <p:ext uri="{BB962C8B-B14F-4D97-AF65-F5344CB8AC3E}">
        <p14:creationId xmlns:p14="http://schemas.microsoft.com/office/powerpoint/2010/main" val="1690543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0D6B3-BEAC-4512-B277-AF30E8C8EF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A65991-DF02-4993-89A8-B6247A0A07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92D3B-BD21-4E80-AC12-929A1F22AD0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8334FE-9C46-46D9-AF5A-544AB73B0CC9}"/>
              </a:ext>
            </a:extLst>
          </p:cNvPr>
          <p:cNvSpPr>
            <a:spLocks noGrp="1"/>
          </p:cNvSpPr>
          <p:nvPr>
            <p:ph type="dt" sz="half" idx="10"/>
          </p:nvPr>
        </p:nvSpPr>
        <p:spPr/>
        <p:txBody>
          <a:bodyPr/>
          <a:lstStyle/>
          <a:p>
            <a:fld id="{50627684-1AD3-42A3-89B7-C63DDF85AF49}" type="datetimeFigureOut">
              <a:rPr lang="en-US" smtClean="0"/>
              <a:t>2/1/2023</a:t>
            </a:fld>
            <a:endParaRPr lang="en-US" dirty="0"/>
          </a:p>
        </p:txBody>
      </p:sp>
      <p:sp>
        <p:nvSpPr>
          <p:cNvPr id="6" name="Footer Placeholder 5">
            <a:extLst>
              <a:ext uri="{FF2B5EF4-FFF2-40B4-BE49-F238E27FC236}">
                <a16:creationId xmlns:a16="http://schemas.microsoft.com/office/drawing/2014/main" id="{1D873760-5E59-4416-BB7D-C362D2E3B63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9257EC6-7525-4A13-94CE-5ACA16F7DC84}"/>
              </a:ext>
            </a:extLst>
          </p:cNvPr>
          <p:cNvSpPr>
            <a:spLocks noGrp="1"/>
          </p:cNvSpPr>
          <p:nvPr>
            <p:ph type="sldNum" sz="quarter" idx="12"/>
          </p:nvPr>
        </p:nvSpPr>
        <p:spPr/>
        <p:txBody>
          <a:bodyPr/>
          <a:lstStyle/>
          <a:p>
            <a:fld id="{F3244D0E-C1F8-4F38-8D6D-54451796B6AE}" type="slidenum">
              <a:rPr lang="en-US" smtClean="0"/>
              <a:t>‹#›</a:t>
            </a:fld>
            <a:endParaRPr lang="en-US" dirty="0"/>
          </a:p>
        </p:txBody>
      </p:sp>
    </p:spTree>
    <p:extLst>
      <p:ext uri="{BB962C8B-B14F-4D97-AF65-F5344CB8AC3E}">
        <p14:creationId xmlns:p14="http://schemas.microsoft.com/office/powerpoint/2010/main" val="3051214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78954-FFBE-461C-9E30-68C0E0B717A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FA08AB0-D64F-4659-B843-B2CEC9AF9E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55E396-3D2F-4ED9-9764-EAEB2233501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3E0143-21F7-410B-A4C4-72AB2A4BF6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1A6A87-BDEE-4030-B5CD-21B08B2766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6003653-11DA-4E09-B84B-D4A84DAD873B}"/>
              </a:ext>
            </a:extLst>
          </p:cNvPr>
          <p:cNvSpPr>
            <a:spLocks noGrp="1"/>
          </p:cNvSpPr>
          <p:nvPr>
            <p:ph type="dt" sz="half" idx="10"/>
          </p:nvPr>
        </p:nvSpPr>
        <p:spPr/>
        <p:txBody>
          <a:bodyPr/>
          <a:lstStyle/>
          <a:p>
            <a:fld id="{50627684-1AD3-42A3-89B7-C63DDF85AF49}" type="datetimeFigureOut">
              <a:rPr lang="en-US" smtClean="0"/>
              <a:t>2/1/2023</a:t>
            </a:fld>
            <a:endParaRPr lang="en-US" dirty="0"/>
          </a:p>
        </p:txBody>
      </p:sp>
      <p:sp>
        <p:nvSpPr>
          <p:cNvPr id="8" name="Footer Placeholder 7">
            <a:extLst>
              <a:ext uri="{FF2B5EF4-FFF2-40B4-BE49-F238E27FC236}">
                <a16:creationId xmlns:a16="http://schemas.microsoft.com/office/drawing/2014/main" id="{0F9C37DA-1E62-4EFE-9871-0BDED1996A6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9B1864E-343B-49EC-B87C-B90F4EA60A59}"/>
              </a:ext>
            </a:extLst>
          </p:cNvPr>
          <p:cNvSpPr>
            <a:spLocks noGrp="1"/>
          </p:cNvSpPr>
          <p:nvPr>
            <p:ph type="sldNum" sz="quarter" idx="12"/>
          </p:nvPr>
        </p:nvSpPr>
        <p:spPr/>
        <p:txBody>
          <a:bodyPr/>
          <a:lstStyle/>
          <a:p>
            <a:fld id="{F3244D0E-C1F8-4F38-8D6D-54451796B6AE}" type="slidenum">
              <a:rPr lang="en-US" smtClean="0"/>
              <a:t>‹#›</a:t>
            </a:fld>
            <a:endParaRPr lang="en-US" dirty="0"/>
          </a:p>
        </p:txBody>
      </p:sp>
    </p:spTree>
    <p:extLst>
      <p:ext uri="{BB962C8B-B14F-4D97-AF65-F5344CB8AC3E}">
        <p14:creationId xmlns:p14="http://schemas.microsoft.com/office/powerpoint/2010/main" val="3789145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41967-F651-4D79-AFD9-B45420D2351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3F68A60-B0FD-4401-98C5-1CF3AFF27968}"/>
              </a:ext>
            </a:extLst>
          </p:cNvPr>
          <p:cNvSpPr>
            <a:spLocks noGrp="1"/>
          </p:cNvSpPr>
          <p:nvPr>
            <p:ph type="dt" sz="half" idx="10"/>
          </p:nvPr>
        </p:nvSpPr>
        <p:spPr/>
        <p:txBody>
          <a:bodyPr/>
          <a:lstStyle/>
          <a:p>
            <a:fld id="{50627684-1AD3-42A3-89B7-C63DDF85AF49}" type="datetimeFigureOut">
              <a:rPr lang="en-US" smtClean="0"/>
              <a:t>2/1/2023</a:t>
            </a:fld>
            <a:endParaRPr lang="en-US" dirty="0"/>
          </a:p>
        </p:txBody>
      </p:sp>
      <p:sp>
        <p:nvSpPr>
          <p:cNvPr id="4" name="Footer Placeholder 3">
            <a:extLst>
              <a:ext uri="{FF2B5EF4-FFF2-40B4-BE49-F238E27FC236}">
                <a16:creationId xmlns:a16="http://schemas.microsoft.com/office/drawing/2014/main" id="{58990144-7F85-4B03-BF71-25CE74F0635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EFFE9F8-6611-4C36-B55A-46EF558C5A78}"/>
              </a:ext>
            </a:extLst>
          </p:cNvPr>
          <p:cNvSpPr>
            <a:spLocks noGrp="1"/>
          </p:cNvSpPr>
          <p:nvPr>
            <p:ph type="sldNum" sz="quarter" idx="12"/>
          </p:nvPr>
        </p:nvSpPr>
        <p:spPr/>
        <p:txBody>
          <a:bodyPr/>
          <a:lstStyle/>
          <a:p>
            <a:fld id="{F3244D0E-C1F8-4F38-8D6D-54451796B6AE}" type="slidenum">
              <a:rPr lang="en-US" smtClean="0"/>
              <a:t>‹#›</a:t>
            </a:fld>
            <a:endParaRPr lang="en-US" dirty="0"/>
          </a:p>
        </p:txBody>
      </p:sp>
    </p:spTree>
    <p:extLst>
      <p:ext uri="{BB962C8B-B14F-4D97-AF65-F5344CB8AC3E}">
        <p14:creationId xmlns:p14="http://schemas.microsoft.com/office/powerpoint/2010/main" val="654182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8B3744-E742-4BBF-8101-0D4F6A3CE1DB}"/>
              </a:ext>
            </a:extLst>
          </p:cNvPr>
          <p:cNvSpPr>
            <a:spLocks noGrp="1"/>
          </p:cNvSpPr>
          <p:nvPr>
            <p:ph type="dt" sz="half" idx="10"/>
          </p:nvPr>
        </p:nvSpPr>
        <p:spPr/>
        <p:txBody>
          <a:bodyPr/>
          <a:lstStyle/>
          <a:p>
            <a:fld id="{50627684-1AD3-42A3-89B7-C63DDF85AF49}" type="datetimeFigureOut">
              <a:rPr lang="en-US" smtClean="0"/>
              <a:t>2/1/2023</a:t>
            </a:fld>
            <a:endParaRPr lang="en-US" dirty="0"/>
          </a:p>
        </p:txBody>
      </p:sp>
      <p:sp>
        <p:nvSpPr>
          <p:cNvPr id="3" name="Footer Placeholder 2">
            <a:extLst>
              <a:ext uri="{FF2B5EF4-FFF2-40B4-BE49-F238E27FC236}">
                <a16:creationId xmlns:a16="http://schemas.microsoft.com/office/drawing/2014/main" id="{3FDD1AB5-2084-4748-82D8-65C4903D7E6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C23CA08-B20F-40D1-A598-EF5934163A8A}"/>
              </a:ext>
            </a:extLst>
          </p:cNvPr>
          <p:cNvSpPr>
            <a:spLocks noGrp="1"/>
          </p:cNvSpPr>
          <p:nvPr>
            <p:ph type="sldNum" sz="quarter" idx="12"/>
          </p:nvPr>
        </p:nvSpPr>
        <p:spPr/>
        <p:txBody>
          <a:bodyPr/>
          <a:lstStyle/>
          <a:p>
            <a:fld id="{F3244D0E-C1F8-4F38-8D6D-54451796B6AE}" type="slidenum">
              <a:rPr lang="en-US" smtClean="0"/>
              <a:t>‹#›</a:t>
            </a:fld>
            <a:endParaRPr lang="en-US" dirty="0"/>
          </a:p>
        </p:txBody>
      </p:sp>
    </p:spTree>
    <p:extLst>
      <p:ext uri="{BB962C8B-B14F-4D97-AF65-F5344CB8AC3E}">
        <p14:creationId xmlns:p14="http://schemas.microsoft.com/office/powerpoint/2010/main" val="852169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93DE7D-8169-4B6B-A6A5-6F8BD5E2DA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7F101C3-DB8C-407F-AFA2-2FE47ECDEC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0D00B2-85A4-4742-8D6C-95D8AF5117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9FDEFC-43BF-4966-818E-45B8CB93C44A}"/>
              </a:ext>
            </a:extLst>
          </p:cNvPr>
          <p:cNvSpPr>
            <a:spLocks noGrp="1"/>
          </p:cNvSpPr>
          <p:nvPr>
            <p:ph type="dt" sz="half" idx="10"/>
          </p:nvPr>
        </p:nvSpPr>
        <p:spPr/>
        <p:txBody>
          <a:bodyPr/>
          <a:lstStyle/>
          <a:p>
            <a:fld id="{50627684-1AD3-42A3-89B7-C63DDF85AF49}" type="datetimeFigureOut">
              <a:rPr lang="en-US" smtClean="0"/>
              <a:t>2/1/2023</a:t>
            </a:fld>
            <a:endParaRPr lang="en-US" dirty="0"/>
          </a:p>
        </p:txBody>
      </p:sp>
      <p:sp>
        <p:nvSpPr>
          <p:cNvPr id="6" name="Footer Placeholder 5">
            <a:extLst>
              <a:ext uri="{FF2B5EF4-FFF2-40B4-BE49-F238E27FC236}">
                <a16:creationId xmlns:a16="http://schemas.microsoft.com/office/drawing/2014/main" id="{0391E4A2-1D8A-4B33-BC91-CC528518043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A45E221-B93E-4006-83B5-3BCD5B41574E}"/>
              </a:ext>
            </a:extLst>
          </p:cNvPr>
          <p:cNvSpPr>
            <a:spLocks noGrp="1"/>
          </p:cNvSpPr>
          <p:nvPr>
            <p:ph type="sldNum" sz="quarter" idx="12"/>
          </p:nvPr>
        </p:nvSpPr>
        <p:spPr/>
        <p:txBody>
          <a:bodyPr/>
          <a:lstStyle/>
          <a:p>
            <a:fld id="{F3244D0E-C1F8-4F38-8D6D-54451796B6AE}" type="slidenum">
              <a:rPr lang="en-US" smtClean="0"/>
              <a:t>‹#›</a:t>
            </a:fld>
            <a:endParaRPr lang="en-US" dirty="0"/>
          </a:p>
        </p:txBody>
      </p:sp>
    </p:spTree>
    <p:extLst>
      <p:ext uri="{BB962C8B-B14F-4D97-AF65-F5344CB8AC3E}">
        <p14:creationId xmlns:p14="http://schemas.microsoft.com/office/powerpoint/2010/main" val="2692555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F7B7F-E83F-46CC-8318-8CB13B61A5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1E5A68-3912-4C22-A8A7-2DB5BD5B77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3E052A9E-DEE0-4E1D-B0D1-C12DDE3A4A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C8A675-C047-4867-9EFA-5940E288A1B9}"/>
              </a:ext>
            </a:extLst>
          </p:cNvPr>
          <p:cNvSpPr>
            <a:spLocks noGrp="1"/>
          </p:cNvSpPr>
          <p:nvPr>
            <p:ph type="dt" sz="half" idx="10"/>
          </p:nvPr>
        </p:nvSpPr>
        <p:spPr/>
        <p:txBody>
          <a:bodyPr/>
          <a:lstStyle/>
          <a:p>
            <a:fld id="{50627684-1AD3-42A3-89B7-C63DDF85AF49}" type="datetimeFigureOut">
              <a:rPr lang="en-US" smtClean="0"/>
              <a:t>2/1/2023</a:t>
            </a:fld>
            <a:endParaRPr lang="en-US" dirty="0"/>
          </a:p>
        </p:txBody>
      </p:sp>
      <p:sp>
        <p:nvSpPr>
          <p:cNvPr id="6" name="Footer Placeholder 5">
            <a:extLst>
              <a:ext uri="{FF2B5EF4-FFF2-40B4-BE49-F238E27FC236}">
                <a16:creationId xmlns:a16="http://schemas.microsoft.com/office/drawing/2014/main" id="{2958EF0B-C0AF-417C-AA60-94C5E971277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A597840-FB09-4348-9827-C2175461BB4F}"/>
              </a:ext>
            </a:extLst>
          </p:cNvPr>
          <p:cNvSpPr>
            <a:spLocks noGrp="1"/>
          </p:cNvSpPr>
          <p:nvPr>
            <p:ph type="sldNum" sz="quarter" idx="12"/>
          </p:nvPr>
        </p:nvSpPr>
        <p:spPr/>
        <p:txBody>
          <a:bodyPr/>
          <a:lstStyle/>
          <a:p>
            <a:fld id="{F3244D0E-C1F8-4F38-8D6D-54451796B6AE}" type="slidenum">
              <a:rPr lang="en-US" smtClean="0"/>
              <a:t>‹#›</a:t>
            </a:fld>
            <a:endParaRPr lang="en-US" dirty="0"/>
          </a:p>
        </p:txBody>
      </p:sp>
    </p:spTree>
    <p:extLst>
      <p:ext uri="{BB962C8B-B14F-4D97-AF65-F5344CB8AC3E}">
        <p14:creationId xmlns:p14="http://schemas.microsoft.com/office/powerpoint/2010/main" val="3867556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12A7674-B48A-48B1-A9C4-9321FEC020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BAB1BE-4453-4C4B-B7B5-3EE563BF09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34ACC-3E0B-4CBF-A805-4E650D9F10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627684-1AD3-42A3-89B7-C63DDF85AF49}" type="datetimeFigureOut">
              <a:rPr lang="en-US" smtClean="0"/>
              <a:t>2/1/2023</a:t>
            </a:fld>
            <a:endParaRPr lang="en-US" dirty="0"/>
          </a:p>
        </p:txBody>
      </p:sp>
      <p:sp>
        <p:nvSpPr>
          <p:cNvPr id="5" name="Footer Placeholder 4">
            <a:extLst>
              <a:ext uri="{FF2B5EF4-FFF2-40B4-BE49-F238E27FC236}">
                <a16:creationId xmlns:a16="http://schemas.microsoft.com/office/drawing/2014/main" id="{143F511F-0827-40DD-A93B-734576CB71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23F6B42-C2DC-4D67-81F1-141361B665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244D0E-C1F8-4F38-8D6D-54451796B6AE}" type="slidenum">
              <a:rPr lang="en-US" smtClean="0"/>
              <a:t>‹#›</a:t>
            </a:fld>
            <a:endParaRPr lang="en-US" dirty="0"/>
          </a:p>
        </p:txBody>
      </p:sp>
    </p:spTree>
    <p:extLst>
      <p:ext uri="{BB962C8B-B14F-4D97-AF65-F5344CB8AC3E}">
        <p14:creationId xmlns:p14="http://schemas.microsoft.com/office/powerpoint/2010/main" val="1191718057"/>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ecfr.gov/cgi-bin/searchECFR?idno=42&amp;q1=423&amp;rgn1=PARTNBR&amp;op2=and&amp;q2=&amp;rgn2=Part" TargetMode="External"/><Relationship Id="rId13" Type="http://schemas.openxmlformats.org/officeDocument/2006/relationships/hyperlink" Target="https://secure.ethicspoint.com/domain/media/en/gui/13549/index.html" TargetMode="External"/><Relationship Id="rId3" Type="http://schemas.openxmlformats.org/officeDocument/2006/relationships/hyperlink" Target="http://www.unitedhealthgroup.com/Suppliers/ComplianceProgram.aspx" TargetMode="External"/><Relationship Id="rId7" Type="http://schemas.openxmlformats.org/officeDocument/2006/relationships/hyperlink" Target="https://www.ecfr.gov/current/title-42/chapter-IV/subchapter-B/part-422/subpart-K/section-422.503" TargetMode="External"/><Relationship Id="rId12" Type="http://schemas.openxmlformats.org/officeDocument/2006/relationships/hyperlink" Target="mailto:EthicsOffice@uhg.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www.ecfr.gov/cgi-bin/searchECFR?idno=42&amp;q1=422&amp;rgn1=PARTNBR&amp;op2=and&amp;q2=&amp;rgn2=Part" TargetMode="External"/><Relationship Id="rId11" Type="http://schemas.openxmlformats.org/officeDocument/2006/relationships/hyperlink" Target="https://www.uhc.com/fraud" TargetMode="External"/><Relationship Id="rId5" Type="http://schemas.openxmlformats.org/officeDocument/2006/relationships/hyperlink" Target="https://sam.gov/content/entity-information" TargetMode="External"/><Relationship Id="rId10" Type="http://schemas.openxmlformats.org/officeDocument/2006/relationships/hyperlink" Target="https://www.cms.gov/Regulations-and-Guidance/Guidance/Manuals/Downloads/mc86c21.pdf" TargetMode="External"/><Relationship Id="rId4" Type="http://schemas.openxmlformats.org/officeDocument/2006/relationships/hyperlink" Target="http://oig.hhs.gov/exclusions/index.asp" TargetMode="External"/><Relationship Id="rId9" Type="http://schemas.openxmlformats.org/officeDocument/2006/relationships/hyperlink" Target="https://www.ecfr.gov/current/title-42/chapter-IV/subchapter-B/part-423/subpart-K/section-423.504"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1" name="Rectangle 100">
            <a:extLst>
              <a:ext uri="{FF2B5EF4-FFF2-40B4-BE49-F238E27FC236}">
                <a16:creationId xmlns:a16="http://schemas.microsoft.com/office/drawing/2014/main" id="{14FB2BD5-6AAB-46F7-A8D1-665DAE9730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B429BAE5-B200-4FC0-BBC1-8D7C57D1D9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71" y="0"/>
            <a:ext cx="7514564"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C1FA114-8EF8-4E7C-A20D-CE1C142B7D2F}"/>
              </a:ext>
            </a:extLst>
          </p:cNvPr>
          <p:cNvSpPr>
            <a:spLocks noGrp="1"/>
          </p:cNvSpPr>
          <p:nvPr>
            <p:ph type="ctrTitle"/>
          </p:nvPr>
        </p:nvSpPr>
        <p:spPr>
          <a:xfrm>
            <a:off x="1036685" y="1152144"/>
            <a:ext cx="6611024" cy="4666765"/>
          </a:xfrm>
        </p:spPr>
        <p:txBody>
          <a:bodyPr anchor="ctr">
            <a:normAutofit/>
          </a:bodyPr>
          <a:lstStyle/>
          <a:p>
            <a:pPr algn="l"/>
            <a:r>
              <a:rPr lang="en-US" sz="6200" dirty="0"/>
              <a:t>Fraud, Waste &amp; Abuse Overview: </a:t>
            </a:r>
            <a:br>
              <a:rPr lang="en-US" sz="6200" dirty="0"/>
            </a:br>
            <a:r>
              <a:rPr lang="en-US" sz="6200" dirty="0"/>
              <a:t>General Compliance Training</a:t>
            </a:r>
          </a:p>
        </p:txBody>
      </p:sp>
      <p:sp>
        <p:nvSpPr>
          <p:cNvPr id="3" name="Subtitle 2">
            <a:extLst>
              <a:ext uri="{FF2B5EF4-FFF2-40B4-BE49-F238E27FC236}">
                <a16:creationId xmlns:a16="http://schemas.microsoft.com/office/drawing/2014/main" id="{9B16060D-3BE8-49D5-B8D6-C3CD005B57A8}"/>
              </a:ext>
            </a:extLst>
          </p:cNvPr>
          <p:cNvSpPr>
            <a:spLocks noGrp="1"/>
          </p:cNvSpPr>
          <p:nvPr>
            <p:ph type="subTitle" idx="1"/>
          </p:nvPr>
        </p:nvSpPr>
        <p:spPr>
          <a:xfrm>
            <a:off x="8678487" y="1152143"/>
            <a:ext cx="3044207" cy="4663440"/>
          </a:xfrm>
        </p:spPr>
        <p:txBody>
          <a:bodyPr anchor="ctr">
            <a:normAutofit/>
          </a:bodyPr>
          <a:lstStyle/>
          <a:p>
            <a:pPr algn="l"/>
            <a:r>
              <a:rPr lang="en-US" sz="3200" dirty="0"/>
              <a:t>2023</a:t>
            </a:r>
          </a:p>
        </p:txBody>
      </p:sp>
      <p:grpSp>
        <p:nvGrpSpPr>
          <p:cNvPr id="109" name="Group 108">
            <a:extLst>
              <a:ext uri="{FF2B5EF4-FFF2-40B4-BE49-F238E27FC236}">
                <a16:creationId xmlns:a16="http://schemas.microsoft.com/office/drawing/2014/main" id="{31D279A5-A726-4EB1-8C82-5DCAD72061E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110" name="Rectangle 64">
              <a:extLst>
                <a:ext uri="{FF2B5EF4-FFF2-40B4-BE49-F238E27FC236}">
                  <a16:creationId xmlns:a16="http://schemas.microsoft.com/office/drawing/2014/main" id="{1CE5924F-E0EC-42CC-8DEC-805AA13DEA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66">
              <a:extLst>
                <a:ext uri="{FF2B5EF4-FFF2-40B4-BE49-F238E27FC236}">
                  <a16:creationId xmlns:a16="http://schemas.microsoft.com/office/drawing/2014/main" id="{8E307F87-8A04-4995-972E-FDA64B90CC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64">
              <a:extLst>
                <a:ext uri="{FF2B5EF4-FFF2-40B4-BE49-F238E27FC236}">
                  <a16:creationId xmlns:a16="http://schemas.microsoft.com/office/drawing/2014/main" id="{B4F94FEB-6437-4F82-8162-102CD0F5A8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66">
              <a:extLst>
                <a:ext uri="{FF2B5EF4-FFF2-40B4-BE49-F238E27FC236}">
                  <a16:creationId xmlns:a16="http://schemas.microsoft.com/office/drawing/2014/main" id="{AA0E57C3-AF35-4479-921A-4DE8AEE164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64">
              <a:extLst>
                <a:ext uri="{FF2B5EF4-FFF2-40B4-BE49-F238E27FC236}">
                  <a16:creationId xmlns:a16="http://schemas.microsoft.com/office/drawing/2014/main" id="{D90A8767-9020-4331-B099-51AE678E5D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66">
              <a:extLst>
                <a:ext uri="{FF2B5EF4-FFF2-40B4-BE49-F238E27FC236}">
                  <a16:creationId xmlns:a16="http://schemas.microsoft.com/office/drawing/2014/main" id="{0E99A61B-8C5D-495B-B1E3-EDE182F2B8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64">
              <a:extLst>
                <a:ext uri="{FF2B5EF4-FFF2-40B4-BE49-F238E27FC236}">
                  <a16:creationId xmlns:a16="http://schemas.microsoft.com/office/drawing/2014/main" id="{F8091840-442B-48FC-B52B-A30A33D1B7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66">
              <a:extLst>
                <a:ext uri="{FF2B5EF4-FFF2-40B4-BE49-F238E27FC236}">
                  <a16:creationId xmlns:a16="http://schemas.microsoft.com/office/drawing/2014/main" id="{ABA7ECAD-216B-44A5-B7A8-F01B7A61EC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64">
              <a:extLst>
                <a:ext uri="{FF2B5EF4-FFF2-40B4-BE49-F238E27FC236}">
                  <a16:creationId xmlns:a16="http://schemas.microsoft.com/office/drawing/2014/main" id="{7C542924-4C61-497C-823F-6DABE94F37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66">
              <a:extLst>
                <a:ext uri="{FF2B5EF4-FFF2-40B4-BE49-F238E27FC236}">
                  <a16:creationId xmlns:a16="http://schemas.microsoft.com/office/drawing/2014/main" id="{DA58E6AB-0D24-4203-BB36-23C46E1D45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 name="Rectangle 64">
              <a:extLst>
                <a:ext uri="{FF2B5EF4-FFF2-40B4-BE49-F238E27FC236}">
                  <a16:creationId xmlns:a16="http://schemas.microsoft.com/office/drawing/2014/main" id="{1786210C-FC2B-42A8-B9AD-B59D7BC747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 name="Rectangle 66">
              <a:extLst>
                <a:ext uri="{FF2B5EF4-FFF2-40B4-BE49-F238E27FC236}">
                  <a16:creationId xmlns:a16="http://schemas.microsoft.com/office/drawing/2014/main" id="{6631C158-3987-4246-A8F0-A446381D32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 name="Rectangle 64">
              <a:extLst>
                <a:ext uri="{FF2B5EF4-FFF2-40B4-BE49-F238E27FC236}">
                  <a16:creationId xmlns:a16="http://schemas.microsoft.com/office/drawing/2014/main" id="{7F89EDD3-5511-4A57-AAD1-2D188E9C4E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Rectangle 66">
              <a:extLst>
                <a:ext uri="{FF2B5EF4-FFF2-40B4-BE49-F238E27FC236}">
                  <a16:creationId xmlns:a16="http://schemas.microsoft.com/office/drawing/2014/main" id="{1D993D38-1E01-4DFD-A5D0-0A3781CDB0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 name="Rectangle 64">
              <a:extLst>
                <a:ext uri="{FF2B5EF4-FFF2-40B4-BE49-F238E27FC236}">
                  <a16:creationId xmlns:a16="http://schemas.microsoft.com/office/drawing/2014/main" id="{D6FE807E-293A-446E-9F8F-3B87D763B3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5" name="Rectangle 66">
              <a:extLst>
                <a:ext uri="{FF2B5EF4-FFF2-40B4-BE49-F238E27FC236}">
                  <a16:creationId xmlns:a16="http://schemas.microsoft.com/office/drawing/2014/main" id="{4AC0B35E-8639-4057-9E0B-8109D67F8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 name="Rectangle 64">
              <a:extLst>
                <a:ext uri="{FF2B5EF4-FFF2-40B4-BE49-F238E27FC236}">
                  <a16:creationId xmlns:a16="http://schemas.microsoft.com/office/drawing/2014/main" id="{1892F8C1-D3BE-441F-BAB0-F3F7D6CA49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7" name="Rectangle 66">
              <a:extLst>
                <a:ext uri="{FF2B5EF4-FFF2-40B4-BE49-F238E27FC236}">
                  <a16:creationId xmlns:a16="http://schemas.microsoft.com/office/drawing/2014/main" id="{EF068311-5A24-4E53-9104-6C62EE5552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8" name="Rectangle 64">
              <a:extLst>
                <a:ext uri="{FF2B5EF4-FFF2-40B4-BE49-F238E27FC236}">
                  <a16:creationId xmlns:a16="http://schemas.microsoft.com/office/drawing/2014/main" id="{5EC9C299-85CB-409E-80B2-F3F1E31491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9" name="Rectangle 66">
              <a:extLst>
                <a:ext uri="{FF2B5EF4-FFF2-40B4-BE49-F238E27FC236}">
                  <a16:creationId xmlns:a16="http://schemas.microsoft.com/office/drawing/2014/main" id="{E56E79AE-691C-4BA9-A736-A35E5BF52B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4177772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wd">
                                    <p:tmPct val="15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par>
                                <p:cTn id="8" presetID="10" presetClass="entr" presetSubtype="0" fill="hold" grpId="0" nodeType="withEffect">
                                  <p:stCondLst>
                                    <p:cond delay="500"/>
                                  </p:stCondLst>
                                  <p:iterate type="wd">
                                    <p:tmPct val="15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42">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04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76823FA-147D-4FB9-90C3-221363C5FEB2}"/>
              </a:ext>
            </a:extLst>
          </p:cNvPr>
          <p:cNvSpPr>
            <a:spLocks noGrp="1"/>
          </p:cNvSpPr>
          <p:nvPr>
            <p:ph type="title"/>
          </p:nvPr>
        </p:nvSpPr>
        <p:spPr>
          <a:xfrm>
            <a:off x="594360" y="339117"/>
            <a:ext cx="11003280" cy="1619890"/>
          </a:xfrm>
        </p:spPr>
        <p:txBody>
          <a:bodyPr anchor="ctr">
            <a:normAutofit/>
          </a:bodyPr>
          <a:lstStyle/>
          <a:p>
            <a:r>
              <a:rPr lang="en-US" dirty="0"/>
              <a:t>Enforcement Awareness - U.S. Stark Law</a:t>
            </a:r>
            <a:br>
              <a:rPr lang="en-US" dirty="0"/>
            </a:br>
            <a:endParaRPr lang="en-US" dirty="0"/>
          </a:p>
        </p:txBody>
      </p:sp>
      <p:grpSp>
        <p:nvGrpSpPr>
          <p:cNvPr id="45" name="Group 44">
            <a:extLst>
              <a:ext uri="{FF2B5EF4-FFF2-40B4-BE49-F238E27FC236}">
                <a16:creationId xmlns:a16="http://schemas.microsoft.com/office/drawing/2014/main" id="{C57F67D8-2BFF-4661-AFAF-E2CE8B7DCE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484632"/>
            <a:ext cx="242107" cy="1340860"/>
            <a:chOff x="56167" y="484632"/>
            <a:chExt cx="242107" cy="1340860"/>
          </a:xfrm>
        </p:grpSpPr>
        <p:sp>
          <p:nvSpPr>
            <p:cNvPr id="46" name="Rectangle 2">
              <a:extLst>
                <a:ext uri="{FF2B5EF4-FFF2-40B4-BE49-F238E27FC236}">
                  <a16:creationId xmlns:a16="http://schemas.microsoft.com/office/drawing/2014/main" id="{4E1D4D71-728F-4B12-9CBF-3E5ABDA9BB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0543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59">
              <a:extLst>
                <a:ext uri="{FF2B5EF4-FFF2-40B4-BE49-F238E27FC236}">
                  <a16:creationId xmlns:a16="http://schemas.microsoft.com/office/drawing/2014/main" id="{3513D1C2-B9D1-43DC-8B39-AA4FF5AADB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0543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Rectangle 2">
              <a:extLst>
                <a:ext uri="{FF2B5EF4-FFF2-40B4-BE49-F238E27FC236}">
                  <a16:creationId xmlns:a16="http://schemas.microsoft.com/office/drawing/2014/main" id="{26CB8B66-F1A8-4DE9-AA67-8A7469BD73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91227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Rectangle 59">
              <a:extLst>
                <a:ext uri="{FF2B5EF4-FFF2-40B4-BE49-F238E27FC236}">
                  <a16:creationId xmlns:a16="http://schemas.microsoft.com/office/drawing/2014/main" id="{1F72E235-B6DE-4EE7-B11D-3FBEF9DC41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91227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2">
              <a:extLst>
                <a:ext uri="{FF2B5EF4-FFF2-40B4-BE49-F238E27FC236}">
                  <a16:creationId xmlns:a16="http://schemas.microsoft.com/office/drawing/2014/main" id="{BA8C164F-E124-4ECF-9FD9-35C1F8E271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77016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59">
              <a:extLst>
                <a:ext uri="{FF2B5EF4-FFF2-40B4-BE49-F238E27FC236}">
                  <a16:creationId xmlns:a16="http://schemas.microsoft.com/office/drawing/2014/main" id="{0151D52D-979C-4B9F-A037-D9DC745367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77016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2">
              <a:extLst>
                <a:ext uri="{FF2B5EF4-FFF2-40B4-BE49-F238E27FC236}">
                  <a16:creationId xmlns:a16="http://schemas.microsoft.com/office/drawing/2014/main" id="{EE8F116C-C879-4D3A-8F6D-A25B7125E2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62804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9">
              <a:extLst>
                <a:ext uri="{FF2B5EF4-FFF2-40B4-BE49-F238E27FC236}">
                  <a16:creationId xmlns:a16="http://schemas.microsoft.com/office/drawing/2014/main" id="{6709DF44-7C20-4444-8862-A9203CBE64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62804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2">
              <a:extLst>
                <a:ext uri="{FF2B5EF4-FFF2-40B4-BE49-F238E27FC236}">
                  <a16:creationId xmlns:a16="http://schemas.microsoft.com/office/drawing/2014/main" id="{4D6A9505-9408-4DC6-BD50-75A8C69490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8593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Rectangle 59">
              <a:extLst>
                <a:ext uri="{FF2B5EF4-FFF2-40B4-BE49-F238E27FC236}">
                  <a16:creationId xmlns:a16="http://schemas.microsoft.com/office/drawing/2014/main" id="{419FC7F2-FF7B-464A-8956-817BAD265A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8593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2">
              <a:extLst>
                <a:ext uri="{FF2B5EF4-FFF2-40B4-BE49-F238E27FC236}">
                  <a16:creationId xmlns:a16="http://schemas.microsoft.com/office/drawing/2014/main" id="{C0E235C3-2297-4887-8CF9-78B61DA7D8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7649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9">
              <a:extLst>
                <a:ext uri="{FF2B5EF4-FFF2-40B4-BE49-F238E27FC236}">
                  <a16:creationId xmlns:a16="http://schemas.microsoft.com/office/drawing/2014/main" id="{741D2A4A-2FC3-46D1-94A7-C4BA4823B1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7649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2">
              <a:extLst>
                <a:ext uri="{FF2B5EF4-FFF2-40B4-BE49-F238E27FC236}">
                  <a16:creationId xmlns:a16="http://schemas.microsoft.com/office/drawing/2014/main" id="{2E7DFA72-3CFE-4FB2-A769-C3D65C30CC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6228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9">
              <a:extLst>
                <a:ext uri="{FF2B5EF4-FFF2-40B4-BE49-F238E27FC236}">
                  <a16:creationId xmlns:a16="http://schemas.microsoft.com/office/drawing/2014/main" id="{FFB273F7-B602-4697-92DA-B9C0B70E34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6228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2">
              <a:extLst>
                <a:ext uri="{FF2B5EF4-FFF2-40B4-BE49-F238E27FC236}">
                  <a16:creationId xmlns:a16="http://schemas.microsoft.com/office/drawing/2014/main" id="{C76D34E0-BC86-46D8-920E-594A3C4B60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4807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59">
              <a:extLst>
                <a:ext uri="{FF2B5EF4-FFF2-40B4-BE49-F238E27FC236}">
                  <a16:creationId xmlns:a16="http://schemas.microsoft.com/office/drawing/2014/main" id="{F17BC71C-4B64-4990-90FF-78123B720C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4807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2">
              <a:extLst>
                <a:ext uri="{FF2B5EF4-FFF2-40B4-BE49-F238E27FC236}">
                  <a16:creationId xmlns:a16="http://schemas.microsoft.com/office/drawing/2014/main" id="{C807F90E-DB0C-4841-BFE0-9413759C26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3386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59">
              <a:extLst>
                <a:ext uri="{FF2B5EF4-FFF2-40B4-BE49-F238E27FC236}">
                  <a16:creationId xmlns:a16="http://schemas.microsoft.com/office/drawing/2014/main" id="{F7E71EE5-0746-4E81-B154-BAC5FF8671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3386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2">
              <a:extLst>
                <a:ext uri="{FF2B5EF4-FFF2-40B4-BE49-F238E27FC236}">
                  <a16:creationId xmlns:a16="http://schemas.microsoft.com/office/drawing/2014/main" id="{7FDDC085-25CA-4499-AAD9-DEA2035223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1965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59">
              <a:extLst>
                <a:ext uri="{FF2B5EF4-FFF2-40B4-BE49-F238E27FC236}">
                  <a16:creationId xmlns:a16="http://schemas.microsoft.com/office/drawing/2014/main" id="{1303C688-1ED7-46BE-B0EC-4638C54941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1965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Content Placeholder 2">
            <a:extLst>
              <a:ext uri="{FF2B5EF4-FFF2-40B4-BE49-F238E27FC236}">
                <a16:creationId xmlns:a16="http://schemas.microsoft.com/office/drawing/2014/main" id="{6AE42EE6-8914-43DC-AB71-07B21428391C}"/>
              </a:ext>
            </a:extLst>
          </p:cNvPr>
          <p:cNvSpPr>
            <a:spLocks noGrp="1"/>
          </p:cNvSpPr>
          <p:nvPr>
            <p:ph idx="1"/>
          </p:nvPr>
        </p:nvSpPr>
        <p:spPr>
          <a:xfrm>
            <a:off x="597407" y="2721429"/>
            <a:ext cx="11000233" cy="3494314"/>
          </a:xfrm>
        </p:spPr>
        <p:txBody>
          <a:bodyPr anchor="ctr">
            <a:normAutofit/>
          </a:bodyPr>
          <a:lstStyle/>
          <a:p>
            <a:pPr marL="0" indent="0">
              <a:buNone/>
            </a:pPr>
            <a:r>
              <a:rPr lang="en-US" sz="2200" b="1" spc="-10" dirty="0">
                <a:cs typeface="Calibri"/>
              </a:rPr>
              <a:t>U.S. Stark</a:t>
            </a:r>
            <a:r>
              <a:rPr lang="en-US" sz="2200" b="1" spc="-40" dirty="0">
                <a:cs typeface="Calibri"/>
              </a:rPr>
              <a:t> </a:t>
            </a:r>
            <a:r>
              <a:rPr lang="en-US" sz="2200" b="1" spc="-10" dirty="0">
                <a:cs typeface="Calibri"/>
              </a:rPr>
              <a:t>Law</a:t>
            </a:r>
          </a:p>
          <a:p>
            <a:pPr marL="342900" marR="0" lvl="0" indent="-342900">
              <a:spcBef>
                <a:spcPts val="0"/>
              </a:spcBef>
              <a:spcAft>
                <a:spcPts val="800"/>
              </a:spcAft>
              <a:buFont typeface="Arial" panose="020B0604020202020204" pitchFamily="34" charset="0"/>
              <a:buChar char="•"/>
              <a:tabLst>
                <a:tab pos="457200" algn="l"/>
              </a:tabLst>
            </a:pPr>
            <a:r>
              <a:rPr lang="en-US" sz="2200" dirty="0">
                <a:effectLst/>
                <a:latin typeface="Calibri" panose="020F0502020204030204" pitchFamily="34" charset="0"/>
                <a:ea typeface="Calibri" panose="020F0502020204030204" pitchFamily="34" charset="0"/>
                <a:cs typeface="Times New Roman" panose="02020603050405020304" pitchFamily="18" charset="0"/>
              </a:rPr>
              <a:t>The U.S. Stark Law focuses on physician self-referrals and is related to anti-kickback statutes.  The Stark Law is intended to prevent healthcare providers from inappropriately profiting from referrals.</a:t>
            </a:r>
          </a:p>
          <a:p>
            <a:pPr marL="342900" marR="0" lvl="0" indent="-342900">
              <a:spcBef>
                <a:spcPts val="0"/>
              </a:spcBef>
              <a:spcAft>
                <a:spcPts val="800"/>
              </a:spcAft>
              <a:buFont typeface="Arial" panose="020B0604020202020204" pitchFamily="34" charset="0"/>
              <a:buChar char="•"/>
              <a:tabLst>
                <a:tab pos="457200" algn="l"/>
              </a:tabLst>
            </a:pPr>
            <a:r>
              <a:rPr lang="en-US" sz="2200" dirty="0">
                <a:effectLst/>
                <a:latin typeface="Calibri" panose="020F0502020204030204" pitchFamily="34" charset="0"/>
                <a:ea typeface="Calibri" panose="020F0502020204030204" pitchFamily="34" charset="0"/>
                <a:cs typeface="Times New Roman" panose="02020603050405020304" pitchFamily="18" charset="0"/>
              </a:rPr>
              <a:t>The Stark Law prevents a physician from referring a patient for certain designated services to an entity where the physician has an ownership or financial arrangement if the service is covered by Government programs such as Medicare or Medicaid.</a:t>
            </a:r>
          </a:p>
          <a:p>
            <a:pPr marL="342900" marR="0" lvl="0" indent="-342900">
              <a:spcBef>
                <a:spcPts val="0"/>
              </a:spcBef>
              <a:spcAft>
                <a:spcPts val="800"/>
              </a:spcAft>
              <a:buFont typeface="Arial" panose="020B0604020202020204" pitchFamily="34" charset="0"/>
              <a:buChar char="•"/>
              <a:tabLst>
                <a:tab pos="457200" algn="l"/>
              </a:tabLst>
            </a:pPr>
            <a:r>
              <a:rPr lang="en-US" sz="2200" dirty="0">
                <a:effectLst/>
                <a:latin typeface="Calibri" panose="020F0502020204030204" pitchFamily="34" charset="0"/>
                <a:ea typeface="Calibri" panose="020F0502020204030204" pitchFamily="34" charset="0"/>
                <a:cs typeface="Times New Roman" panose="02020603050405020304" pitchFamily="18" charset="0"/>
              </a:rPr>
              <a:t>Violation may result in a denial for payment for the prohibited transaction, require the refund of payments received, civil penalties, and exclusion from government healthcare programs.</a:t>
            </a:r>
          </a:p>
          <a:p>
            <a:pPr marL="0" indent="0">
              <a:buNone/>
            </a:pPr>
            <a:endParaRPr lang="en-US" sz="2200" dirty="0">
              <a:cs typeface="Calibri"/>
            </a:endParaRPr>
          </a:p>
        </p:txBody>
      </p:sp>
      <p:sp>
        <p:nvSpPr>
          <p:cNvPr id="67" name="Rectangle 66">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5641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42">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04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76823FA-147D-4FB9-90C3-221363C5FEB2}"/>
              </a:ext>
            </a:extLst>
          </p:cNvPr>
          <p:cNvSpPr>
            <a:spLocks noGrp="1"/>
          </p:cNvSpPr>
          <p:nvPr>
            <p:ph type="title"/>
          </p:nvPr>
        </p:nvSpPr>
        <p:spPr>
          <a:xfrm>
            <a:off x="594360" y="339117"/>
            <a:ext cx="11003280" cy="1619890"/>
          </a:xfrm>
        </p:spPr>
        <p:txBody>
          <a:bodyPr anchor="ctr">
            <a:normAutofit/>
          </a:bodyPr>
          <a:lstStyle/>
          <a:p>
            <a:r>
              <a:rPr lang="en-US" dirty="0"/>
              <a:t>Enforcement Awareness - U.S. False Claims Act</a:t>
            </a:r>
            <a:br>
              <a:rPr lang="en-US" dirty="0"/>
            </a:br>
            <a:endParaRPr lang="en-US" dirty="0"/>
          </a:p>
        </p:txBody>
      </p:sp>
      <p:grpSp>
        <p:nvGrpSpPr>
          <p:cNvPr id="45" name="Group 44">
            <a:extLst>
              <a:ext uri="{FF2B5EF4-FFF2-40B4-BE49-F238E27FC236}">
                <a16:creationId xmlns:a16="http://schemas.microsoft.com/office/drawing/2014/main" id="{C57F67D8-2BFF-4661-AFAF-E2CE8B7DCE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484632"/>
            <a:ext cx="242107" cy="1340860"/>
            <a:chOff x="56167" y="484632"/>
            <a:chExt cx="242107" cy="1340860"/>
          </a:xfrm>
        </p:grpSpPr>
        <p:sp>
          <p:nvSpPr>
            <p:cNvPr id="46" name="Rectangle 2">
              <a:extLst>
                <a:ext uri="{FF2B5EF4-FFF2-40B4-BE49-F238E27FC236}">
                  <a16:creationId xmlns:a16="http://schemas.microsoft.com/office/drawing/2014/main" id="{4E1D4D71-728F-4B12-9CBF-3E5ABDA9BB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0543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59">
              <a:extLst>
                <a:ext uri="{FF2B5EF4-FFF2-40B4-BE49-F238E27FC236}">
                  <a16:creationId xmlns:a16="http://schemas.microsoft.com/office/drawing/2014/main" id="{3513D1C2-B9D1-43DC-8B39-AA4FF5AADB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0543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Rectangle 2">
              <a:extLst>
                <a:ext uri="{FF2B5EF4-FFF2-40B4-BE49-F238E27FC236}">
                  <a16:creationId xmlns:a16="http://schemas.microsoft.com/office/drawing/2014/main" id="{26CB8B66-F1A8-4DE9-AA67-8A7469BD73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91227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Rectangle 59">
              <a:extLst>
                <a:ext uri="{FF2B5EF4-FFF2-40B4-BE49-F238E27FC236}">
                  <a16:creationId xmlns:a16="http://schemas.microsoft.com/office/drawing/2014/main" id="{1F72E235-B6DE-4EE7-B11D-3FBEF9DC41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91227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2">
              <a:extLst>
                <a:ext uri="{FF2B5EF4-FFF2-40B4-BE49-F238E27FC236}">
                  <a16:creationId xmlns:a16="http://schemas.microsoft.com/office/drawing/2014/main" id="{BA8C164F-E124-4ECF-9FD9-35C1F8E271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77016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59">
              <a:extLst>
                <a:ext uri="{FF2B5EF4-FFF2-40B4-BE49-F238E27FC236}">
                  <a16:creationId xmlns:a16="http://schemas.microsoft.com/office/drawing/2014/main" id="{0151D52D-979C-4B9F-A037-D9DC745367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77016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2">
              <a:extLst>
                <a:ext uri="{FF2B5EF4-FFF2-40B4-BE49-F238E27FC236}">
                  <a16:creationId xmlns:a16="http://schemas.microsoft.com/office/drawing/2014/main" id="{EE8F116C-C879-4D3A-8F6D-A25B7125E2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62804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9">
              <a:extLst>
                <a:ext uri="{FF2B5EF4-FFF2-40B4-BE49-F238E27FC236}">
                  <a16:creationId xmlns:a16="http://schemas.microsoft.com/office/drawing/2014/main" id="{6709DF44-7C20-4444-8862-A9203CBE64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62804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2">
              <a:extLst>
                <a:ext uri="{FF2B5EF4-FFF2-40B4-BE49-F238E27FC236}">
                  <a16:creationId xmlns:a16="http://schemas.microsoft.com/office/drawing/2014/main" id="{4D6A9505-9408-4DC6-BD50-75A8C69490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8593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Rectangle 59">
              <a:extLst>
                <a:ext uri="{FF2B5EF4-FFF2-40B4-BE49-F238E27FC236}">
                  <a16:creationId xmlns:a16="http://schemas.microsoft.com/office/drawing/2014/main" id="{419FC7F2-FF7B-464A-8956-817BAD265A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8593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2">
              <a:extLst>
                <a:ext uri="{FF2B5EF4-FFF2-40B4-BE49-F238E27FC236}">
                  <a16:creationId xmlns:a16="http://schemas.microsoft.com/office/drawing/2014/main" id="{C0E235C3-2297-4887-8CF9-78B61DA7D8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7649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9">
              <a:extLst>
                <a:ext uri="{FF2B5EF4-FFF2-40B4-BE49-F238E27FC236}">
                  <a16:creationId xmlns:a16="http://schemas.microsoft.com/office/drawing/2014/main" id="{741D2A4A-2FC3-46D1-94A7-C4BA4823B1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7649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2">
              <a:extLst>
                <a:ext uri="{FF2B5EF4-FFF2-40B4-BE49-F238E27FC236}">
                  <a16:creationId xmlns:a16="http://schemas.microsoft.com/office/drawing/2014/main" id="{2E7DFA72-3CFE-4FB2-A769-C3D65C30CC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6228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9">
              <a:extLst>
                <a:ext uri="{FF2B5EF4-FFF2-40B4-BE49-F238E27FC236}">
                  <a16:creationId xmlns:a16="http://schemas.microsoft.com/office/drawing/2014/main" id="{FFB273F7-B602-4697-92DA-B9C0B70E34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6228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2">
              <a:extLst>
                <a:ext uri="{FF2B5EF4-FFF2-40B4-BE49-F238E27FC236}">
                  <a16:creationId xmlns:a16="http://schemas.microsoft.com/office/drawing/2014/main" id="{C76D34E0-BC86-46D8-920E-594A3C4B60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4807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59">
              <a:extLst>
                <a:ext uri="{FF2B5EF4-FFF2-40B4-BE49-F238E27FC236}">
                  <a16:creationId xmlns:a16="http://schemas.microsoft.com/office/drawing/2014/main" id="{F17BC71C-4B64-4990-90FF-78123B720C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4807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2">
              <a:extLst>
                <a:ext uri="{FF2B5EF4-FFF2-40B4-BE49-F238E27FC236}">
                  <a16:creationId xmlns:a16="http://schemas.microsoft.com/office/drawing/2014/main" id="{C807F90E-DB0C-4841-BFE0-9413759C26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3386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59">
              <a:extLst>
                <a:ext uri="{FF2B5EF4-FFF2-40B4-BE49-F238E27FC236}">
                  <a16:creationId xmlns:a16="http://schemas.microsoft.com/office/drawing/2014/main" id="{F7E71EE5-0746-4E81-B154-BAC5FF8671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3386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2">
              <a:extLst>
                <a:ext uri="{FF2B5EF4-FFF2-40B4-BE49-F238E27FC236}">
                  <a16:creationId xmlns:a16="http://schemas.microsoft.com/office/drawing/2014/main" id="{7FDDC085-25CA-4499-AAD9-DEA2035223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1965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59">
              <a:extLst>
                <a:ext uri="{FF2B5EF4-FFF2-40B4-BE49-F238E27FC236}">
                  <a16:creationId xmlns:a16="http://schemas.microsoft.com/office/drawing/2014/main" id="{1303C688-1ED7-46BE-B0EC-4638C54941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1965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Content Placeholder 2">
            <a:extLst>
              <a:ext uri="{FF2B5EF4-FFF2-40B4-BE49-F238E27FC236}">
                <a16:creationId xmlns:a16="http://schemas.microsoft.com/office/drawing/2014/main" id="{6AE42EE6-8914-43DC-AB71-07B21428391C}"/>
              </a:ext>
            </a:extLst>
          </p:cNvPr>
          <p:cNvSpPr>
            <a:spLocks noGrp="1"/>
          </p:cNvSpPr>
          <p:nvPr>
            <p:ph idx="1"/>
          </p:nvPr>
        </p:nvSpPr>
        <p:spPr>
          <a:xfrm>
            <a:off x="357504" y="2340428"/>
            <a:ext cx="11548170" cy="4160955"/>
          </a:xfrm>
        </p:spPr>
        <p:txBody>
          <a:bodyPr anchor="ctr">
            <a:normAutofit/>
          </a:bodyPr>
          <a:lstStyle/>
          <a:p>
            <a:pPr marL="0" indent="0">
              <a:buClr>
                <a:schemeClr val="tx1"/>
              </a:buClr>
              <a:buNone/>
            </a:pPr>
            <a:r>
              <a:rPr lang="en-US" sz="2000" b="1" spc="-9" dirty="0"/>
              <a:t>U.S. </a:t>
            </a:r>
            <a:r>
              <a:rPr lang="en-US" sz="2000" b="1" spc="-13" dirty="0"/>
              <a:t>False </a:t>
            </a:r>
            <a:r>
              <a:rPr lang="en-US" sz="2000" b="1" spc="-4" dirty="0"/>
              <a:t>Claims</a:t>
            </a:r>
            <a:r>
              <a:rPr lang="en-US" sz="2000" b="1" spc="-40" dirty="0"/>
              <a:t> </a:t>
            </a:r>
            <a:r>
              <a:rPr lang="en-US" sz="2000" b="1" spc="-4" dirty="0"/>
              <a:t>Act</a:t>
            </a:r>
            <a:endParaRPr lang="en-US" sz="2000" dirty="0"/>
          </a:p>
          <a:p>
            <a:pPr marL="778263" lvl="1" indent="-285750">
              <a:spcBef>
                <a:spcPts val="168"/>
              </a:spcBef>
              <a:buClr>
                <a:schemeClr val="tx1"/>
              </a:buClr>
              <a:buFont typeface="Arial" panose="020B0604020202020204" pitchFamily="34" charset="0"/>
              <a:buChar char="•"/>
              <a:tabLst>
                <a:tab pos="263913" algn="l"/>
                <a:tab pos="264473" algn="l"/>
              </a:tabLst>
            </a:pPr>
            <a:r>
              <a:rPr lang="en-US" sz="1800" spc="-4" dirty="0"/>
              <a:t>Prohibits </a:t>
            </a:r>
            <a:r>
              <a:rPr lang="en-US" sz="1800" dirty="0"/>
              <a:t>filing </a:t>
            </a:r>
            <a:r>
              <a:rPr lang="en-US" sz="1800" spc="-4" dirty="0"/>
              <a:t>of </a:t>
            </a:r>
            <a:r>
              <a:rPr lang="en-US" sz="1800" spc="-9" dirty="0"/>
              <a:t>false </a:t>
            </a:r>
            <a:r>
              <a:rPr lang="en-US" sz="1800" spc="-4" dirty="0"/>
              <a:t>or </a:t>
            </a:r>
            <a:r>
              <a:rPr lang="en-US" sz="1800" spc="-9" dirty="0"/>
              <a:t>fraudulent </a:t>
            </a:r>
            <a:r>
              <a:rPr lang="en-US" sz="1800" spc="-13" dirty="0"/>
              <a:t>records, </a:t>
            </a:r>
            <a:r>
              <a:rPr lang="en-US" sz="1800" spc="-9" dirty="0"/>
              <a:t>statements </a:t>
            </a:r>
            <a:r>
              <a:rPr lang="en-US" sz="1800" spc="-4" dirty="0"/>
              <a:t>or</a:t>
            </a:r>
            <a:r>
              <a:rPr lang="en-US" sz="1800" spc="57" dirty="0"/>
              <a:t> </a:t>
            </a:r>
            <a:r>
              <a:rPr lang="en-US" sz="1800" spc="-4" dirty="0"/>
              <a:t>claims for payment</a:t>
            </a:r>
            <a:endParaRPr lang="en-US" sz="1800" dirty="0"/>
          </a:p>
          <a:p>
            <a:pPr marL="778263" lvl="1" indent="-285750">
              <a:spcBef>
                <a:spcPts val="146"/>
              </a:spcBef>
              <a:buClr>
                <a:schemeClr val="tx1"/>
              </a:buClr>
              <a:buFont typeface="Arial" panose="020B0604020202020204" pitchFamily="34" charset="0"/>
              <a:buChar char="•"/>
              <a:tabLst>
                <a:tab pos="263913" algn="l"/>
                <a:tab pos="264473" algn="l"/>
              </a:tabLst>
            </a:pPr>
            <a:r>
              <a:rPr lang="en-US" sz="1800" spc="-9" dirty="0"/>
              <a:t>Provides protection </a:t>
            </a:r>
            <a:r>
              <a:rPr lang="en-US" sz="1800" spc="-13" dirty="0"/>
              <a:t>for </a:t>
            </a:r>
            <a:r>
              <a:rPr lang="en-US" sz="1800" spc="-4" dirty="0"/>
              <a:t>those who </a:t>
            </a:r>
            <a:r>
              <a:rPr lang="en-US" sz="1800" spc="-9" dirty="0"/>
              <a:t>report </a:t>
            </a:r>
            <a:r>
              <a:rPr lang="en-US" sz="1800" spc="-4" dirty="0"/>
              <a:t>suspicions of</a:t>
            </a:r>
            <a:r>
              <a:rPr lang="en-US" sz="1800" spc="150" dirty="0"/>
              <a:t> </a:t>
            </a:r>
            <a:r>
              <a:rPr lang="en-US" sz="1800" spc="-9" dirty="0"/>
              <a:t>fraud</a:t>
            </a:r>
          </a:p>
          <a:p>
            <a:pPr marL="263913" lvl="1" indent="0">
              <a:spcBef>
                <a:spcPts val="146"/>
              </a:spcBef>
              <a:buClr>
                <a:schemeClr val="tx1"/>
              </a:buClr>
              <a:buNone/>
              <a:tabLst>
                <a:tab pos="263913" algn="l"/>
                <a:tab pos="264473" algn="l"/>
              </a:tabLst>
            </a:pPr>
            <a:endParaRPr lang="en-US" sz="1800" dirty="0"/>
          </a:p>
          <a:p>
            <a:pPr marL="171450" marR="0" lvl="0" indent="-171450">
              <a:spcBef>
                <a:spcPts val="0"/>
              </a:spcBef>
              <a:spcAft>
                <a:spcPts val="800"/>
              </a:spcAft>
              <a:buFont typeface="Arial" panose="020B0604020202020204" pitchFamily="34" charset="0"/>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U.S. Federal False Claims Act (FCA) prohibits any person from knowingly presenting or causing the presentation of a false or fraudulent claim for payment to the federal government.</a:t>
            </a:r>
          </a:p>
          <a:p>
            <a:pPr marL="171450" lvl="0" indent="-171450">
              <a:spcBef>
                <a:spcPts val="0"/>
              </a:spcBef>
              <a:spcAft>
                <a:spcPts val="800"/>
              </a:spcAft>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FCA creates liability for anyone, person or company, who knowingly submits, uses or causes to be submitted a false or fraudulent claim, or uses a false record, statement or claim to obtain payment from the government. The FCA potentially applies to any program or project that receives government funding. The FCA is the government’s principal weapon for </a:t>
            </a:r>
            <a:r>
              <a:rPr lang="en-US" sz="1800" dirty="0">
                <a:latin typeface="Calibri" panose="020F0502020204030204" pitchFamily="34" charset="0"/>
                <a:ea typeface="Calibri" panose="020F0502020204030204" pitchFamily="34" charset="0"/>
                <a:cs typeface="Times New Roman" panose="02020603050405020304" pitchFamily="18" charset="0"/>
              </a:rPr>
              <a:t>combating </a:t>
            </a:r>
            <a:r>
              <a:rPr lang="en-US" sz="1800" dirty="0">
                <a:effectLst/>
                <a:latin typeface="Calibri" panose="020F0502020204030204" pitchFamily="34" charset="0"/>
                <a:ea typeface="Calibri" panose="020F0502020204030204" pitchFamily="34" charset="0"/>
                <a:cs typeface="Times New Roman" panose="02020603050405020304" pitchFamily="18" charset="0"/>
              </a:rPr>
              <a:t>fraud involving federal funds.</a:t>
            </a:r>
          </a:p>
          <a:p>
            <a:pPr marL="171450" marR="0" lvl="0" indent="-171450">
              <a:spcBef>
                <a:spcPts val="0"/>
              </a:spcBef>
              <a:spcAft>
                <a:spcPts val="800"/>
              </a:spcAft>
              <a:buFont typeface="Arial" panose="020B0604020202020204" pitchFamily="34" charset="0"/>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U.S. Health Care Reform Law of 2010 (Patient Protection and Affordable Care Act, PPACA –</a:t>
            </a:r>
            <a:r>
              <a:rPr lang="en-US" sz="1800" dirty="0">
                <a:latin typeface="Calibri" panose="020F0502020204030204" pitchFamily="34" charset="0"/>
                <a:ea typeface="Calibri" panose="020F0502020204030204" pitchFamily="34" charset="0"/>
                <a:cs typeface="Times New Roman" panose="02020603050405020304" pitchFamily="18" charset="0"/>
              </a:rPr>
              <a:t> further referenced as </a:t>
            </a:r>
            <a:r>
              <a:rPr lang="en-US" sz="1800" dirty="0">
                <a:effectLst/>
                <a:latin typeface="Calibri" panose="020F0502020204030204" pitchFamily="34" charset="0"/>
                <a:ea typeface="Calibri" panose="020F0502020204030204" pitchFamily="34" charset="0"/>
                <a:cs typeface="Times New Roman" panose="02020603050405020304" pitchFamily="18" charset="0"/>
              </a:rPr>
              <a:t>ACA) expanded the FCA to add liability for reverse false claims. Under the reverse false claims provisions, overpayments or any funds received or retained under a federal program (like Medicare, Medicaid or TRICARE, etc.) to which a person or organization is not entitled must be reported within 60 days of identification.</a:t>
            </a:r>
          </a:p>
        </p:txBody>
      </p:sp>
      <p:sp>
        <p:nvSpPr>
          <p:cNvPr id="67" name="Rectangle 66">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07694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04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A6087D8-6408-4F0E-96F9-8493E1E70ECF}"/>
              </a:ext>
            </a:extLst>
          </p:cNvPr>
          <p:cNvSpPr>
            <a:spLocks noGrp="1"/>
          </p:cNvSpPr>
          <p:nvPr>
            <p:ph type="title"/>
          </p:nvPr>
        </p:nvSpPr>
        <p:spPr>
          <a:xfrm>
            <a:off x="594360" y="339117"/>
            <a:ext cx="11003280" cy="1619890"/>
          </a:xfrm>
        </p:spPr>
        <p:txBody>
          <a:bodyPr anchor="ctr">
            <a:normAutofit/>
          </a:bodyPr>
          <a:lstStyle/>
          <a:p>
            <a:r>
              <a:rPr lang="en-US" dirty="0"/>
              <a:t>Enforcements Awareness - U.S. False Claims Act (cont.)</a:t>
            </a:r>
          </a:p>
        </p:txBody>
      </p:sp>
      <p:grpSp>
        <p:nvGrpSpPr>
          <p:cNvPr id="32" name="Group 31">
            <a:extLst>
              <a:ext uri="{FF2B5EF4-FFF2-40B4-BE49-F238E27FC236}">
                <a16:creationId xmlns:a16="http://schemas.microsoft.com/office/drawing/2014/main" id="{C57F67D8-2BFF-4661-AFAF-E2CE8B7DCE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484632"/>
            <a:ext cx="242107" cy="1340860"/>
            <a:chOff x="56167" y="484632"/>
            <a:chExt cx="242107" cy="1340860"/>
          </a:xfrm>
        </p:grpSpPr>
        <p:sp>
          <p:nvSpPr>
            <p:cNvPr id="33" name="Rectangle 2">
              <a:extLst>
                <a:ext uri="{FF2B5EF4-FFF2-40B4-BE49-F238E27FC236}">
                  <a16:creationId xmlns:a16="http://schemas.microsoft.com/office/drawing/2014/main" id="{4E1D4D71-728F-4B12-9CBF-3E5ABDA9BB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0543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59">
              <a:extLst>
                <a:ext uri="{FF2B5EF4-FFF2-40B4-BE49-F238E27FC236}">
                  <a16:creationId xmlns:a16="http://schemas.microsoft.com/office/drawing/2014/main" id="{3513D1C2-B9D1-43DC-8B39-AA4FF5AADB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0543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2">
              <a:extLst>
                <a:ext uri="{FF2B5EF4-FFF2-40B4-BE49-F238E27FC236}">
                  <a16:creationId xmlns:a16="http://schemas.microsoft.com/office/drawing/2014/main" id="{26CB8B66-F1A8-4DE9-AA67-8A7469BD73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91227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59">
              <a:extLst>
                <a:ext uri="{FF2B5EF4-FFF2-40B4-BE49-F238E27FC236}">
                  <a16:creationId xmlns:a16="http://schemas.microsoft.com/office/drawing/2014/main" id="{1F72E235-B6DE-4EE7-B11D-3FBEF9DC41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91227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2">
              <a:extLst>
                <a:ext uri="{FF2B5EF4-FFF2-40B4-BE49-F238E27FC236}">
                  <a16:creationId xmlns:a16="http://schemas.microsoft.com/office/drawing/2014/main" id="{BA8C164F-E124-4ECF-9FD9-35C1F8E271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77016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59">
              <a:extLst>
                <a:ext uri="{FF2B5EF4-FFF2-40B4-BE49-F238E27FC236}">
                  <a16:creationId xmlns:a16="http://schemas.microsoft.com/office/drawing/2014/main" id="{0151D52D-979C-4B9F-A037-D9DC745367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77016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2">
              <a:extLst>
                <a:ext uri="{FF2B5EF4-FFF2-40B4-BE49-F238E27FC236}">
                  <a16:creationId xmlns:a16="http://schemas.microsoft.com/office/drawing/2014/main" id="{EE8F116C-C879-4D3A-8F6D-A25B7125E2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62804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59">
              <a:extLst>
                <a:ext uri="{FF2B5EF4-FFF2-40B4-BE49-F238E27FC236}">
                  <a16:creationId xmlns:a16="http://schemas.microsoft.com/office/drawing/2014/main" id="{6709DF44-7C20-4444-8862-A9203CBE64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62804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2">
              <a:extLst>
                <a:ext uri="{FF2B5EF4-FFF2-40B4-BE49-F238E27FC236}">
                  <a16:creationId xmlns:a16="http://schemas.microsoft.com/office/drawing/2014/main" id="{4D6A9505-9408-4DC6-BD50-75A8C69490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8593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59">
              <a:extLst>
                <a:ext uri="{FF2B5EF4-FFF2-40B4-BE49-F238E27FC236}">
                  <a16:creationId xmlns:a16="http://schemas.microsoft.com/office/drawing/2014/main" id="{419FC7F2-FF7B-464A-8956-817BAD265A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8593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2">
              <a:extLst>
                <a:ext uri="{FF2B5EF4-FFF2-40B4-BE49-F238E27FC236}">
                  <a16:creationId xmlns:a16="http://schemas.microsoft.com/office/drawing/2014/main" id="{C0E235C3-2297-4887-8CF9-78B61DA7D8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7649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59">
              <a:extLst>
                <a:ext uri="{FF2B5EF4-FFF2-40B4-BE49-F238E27FC236}">
                  <a16:creationId xmlns:a16="http://schemas.microsoft.com/office/drawing/2014/main" id="{741D2A4A-2FC3-46D1-94A7-C4BA4823B1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7649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2">
              <a:extLst>
                <a:ext uri="{FF2B5EF4-FFF2-40B4-BE49-F238E27FC236}">
                  <a16:creationId xmlns:a16="http://schemas.microsoft.com/office/drawing/2014/main" id="{2E7DFA72-3CFE-4FB2-A769-C3D65C30CC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6228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59">
              <a:extLst>
                <a:ext uri="{FF2B5EF4-FFF2-40B4-BE49-F238E27FC236}">
                  <a16:creationId xmlns:a16="http://schemas.microsoft.com/office/drawing/2014/main" id="{FFB273F7-B602-4697-92DA-B9C0B70E34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6228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2">
              <a:extLst>
                <a:ext uri="{FF2B5EF4-FFF2-40B4-BE49-F238E27FC236}">
                  <a16:creationId xmlns:a16="http://schemas.microsoft.com/office/drawing/2014/main" id="{C76D34E0-BC86-46D8-920E-594A3C4B60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4807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Rectangle 59">
              <a:extLst>
                <a:ext uri="{FF2B5EF4-FFF2-40B4-BE49-F238E27FC236}">
                  <a16:creationId xmlns:a16="http://schemas.microsoft.com/office/drawing/2014/main" id="{F17BC71C-4B64-4990-90FF-78123B720C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4807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Rectangle 2">
              <a:extLst>
                <a:ext uri="{FF2B5EF4-FFF2-40B4-BE49-F238E27FC236}">
                  <a16:creationId xmlns:a16="http://schemas.microsoft.com/office/drawing/2014/main" id="{C807F90E-DB0C-4841-BFE0-9413759C26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3386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59">
              <a:extLst>
                <a:ext uri="{FF2B5EF4-FFF2-40B4-BE49-F238E27FC236}">
                  <a16:creationId xmlns:a16="http://schemas.microsoft.com/office/drawing/2014/main" id="{F7E71EE5-0746-4E81-B154-BAC5FF8671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3386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2">
              <a:extLst>
                <a:ext uri="{FF2B5EF4-FFF2-40B4-BE49-F238E27FC236}">
                  <a16:creationId xmlns:a16="http://schemas.microsoft.com/office/drawing/2014/main" id="{7FDDC085-25CA-4499-AAD9-DEA2035223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1965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9">
              <a:extLst>
                <a:ext uri="{FF2B5EF4-FFF2-40B4-BE49-F238E27FC236}">
                  <a16:creationId xmlns:a16="http://schemas.microsoft.com/office/drawing/2014/main" id="{1303C688-1ED7-46BE-B0EC-4638C54941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1965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Content Placeholder 2">
            <a:extLst>
              <a:ext uri="{FF2B5EF4-FFF2-40B4-BE49-F238E27FC236}">
                <a16:creationId xmlns:a16="http://schemas.microsoft.com/office/drawing/2014/main" id="{6FE04F11-CA1F-443F-AD65-BE1CDC81C01E}"/>
              </a:ext>
            </a:extLst>
          </p:cNvPr>
          <p:cNvSpPr>
            <a:spLocks noGrp="1"/>
          </p:cNvSpPr>
          <p:nvPr>
            <p:ph idx="1"/>
          </p:nvPr>
        </p:nvSpPr>
        <p:spPr>
          <a:xfrm>
            <a:off x="239047" y="2298124"/>
            <a:ext cx="11860589" cy="4203260"/>
          </a:xfrm>
        </p:spPr>
        <p:txBody>
          <a:bodyPr anchor="ctr">
            <a:normAutofit/>
          </a:bodyPr>
          <a:lstStyle/>
          <a:p>
            <a:pPr marL="0" indent="0">
              <a:buNone/>
            </a:pPr>
            <a:r>
              <a:rPr lang="en-US" sz="1600" b="1" spc="-10" dirty="0">
                <a:cs typeface="Calibri"/>
              </a:rPr>
              <a:t>U.S. </a:t>
            </a:r>
            <a:r>
              <a:rPr lang="en-US" sz="1600" b="1" spc="-15" dirty="0">
                <a:cs typeface="Calibri"/>
              </a:rPr>
              <a:t>False </a:t>
            </a:r>
            <a:r>
              <a:rPr lang="en-US" sz="1600" b="1" spc="-5" dirty="0">
                <a:cs typeface="Calibri"/>
              </a:rPr>
              <a:t>Claims Act</a:t>
            </a:r>
            <a:r>
              <a:rPr lang="en-US" sz="1600" b="1" spc="-20" dirty="0">
                <a:cs typeface="Calibri"/>
              </a:rPr>
              <a:t> </a:t>
            </a:r>
            <a:r>
              <a:rPr lang="en-US" sz="1600" b="1" spc="-10" dirty="0">
                <a:cs typeface="Calibri"/>
              </a:rPr>
              <a:t>(cont.)</a:t>
            </a:r>
            <a:endParaRPr lang="en-US" sz="1600" dirty="0">
              <a:cs typeface="Times New Roman"/>
            </a:endParaRPr>
          </a:p>
          <a:p>
            <a:pPr marR="5080">
              <a:spcBef>
                <a:spcPts val="5"/>
              </a:spcBef>
            </a:pPr>
            <a:r>
              <a:rPr lang="en-US" sz="1600" spc="-5" dirty="0">
                <a:cs typeface="Calibri"/>
              </a:rPr>
              <a:t>The ACA </a:t>
            </a:r>
            <a:r>
              <a:rPr lang="en-US" sz="1600" spc="-10" dirty="0">
                <a:cs typeface="Calibri"/>
              </a:rPr>
              <a:t>also expanded the range of health plan business subject to the FCA </a:t>
            </a:r>
            <a:r>
              <a:rPr lang="en-US" sz="1600" spc="-5" dirty="0">
                <a:cs typeface="Calibri"/>
              </a:rPr>
              <a:t>and compliance </a:t>
            </a:r>
            <a:r>
              <a:rPr lang="en-US" sz="1600" spc="-10" dirty="0">
                <a:cs typeface="Calibri"/>
              </a:rPr>
              <a:t>must now </a:t>
            </a:r>
            <a:r>
              <a:rPr lang="en-US" sz="1600" spc="-5" dirty="0">
                <a:cs typeface="Calibri"/>
              </a:rPr>
              <a:t>be a significant </a:t>
            </a:r>
            <a:r>
              <a:rPr lang="en-US" sz="1600" spc="-10" dirty="0">
                <a:cs typeface="Calibri"/>
              </a:rPr>
              <a:t>concern </a:t>
            </a:r>
            <a:r>
              <a:rPr lang="en-US" sz="1600" dirty="0">
                <a:cs typeface="Calibri"/>
              </a:rPr>
              <a:t>in </a:t>
            </a:r>
            <a:r>
              <a:rPr lang="en-US" sz="1600" spc="-5" dirty="0">
                <a:cs typeface="Calibri"/>
              </a:rPr>
              <a:t>“non-government” lines of</a:t>
            </a:r>
            <a:r>
              <a:rPr lang="en-US" sz="1600" spc="15" dirty="0">
                <a:cs typeface="Calibri"/>
              </a:rPr>
              <a:t> </a:t>
            </a:r>
            <a:r>
              <a:rPr lang="en-US" sz="1600" spc="-5" dirty="0">
                <a:cs typeface="Calibri"/>
              </a:rPr>
              <a:t>business (ex. Commercial insurance).  Under Section 1313 of the Affordable Care Act, payments made by, through or in connection with an Exchange are subject to the FCA if the payments include any federal funds.</a:t>
            </a:r>
          </a:p>
          <a:p>
            <a:pPr marL="0" marR="5080" indent="0">
              <a:spcBef>
                <a:spcPts val="5"/>
              </a:spcBef>
              <a:buNone/>
            </a:pPr>
            <a:endParaRPr lang="en-US" sz="1600" spc="-5" dirty="0">
              <a:cs typeface="Calibri"/>
            </a:endParaRPr>
          </a:p>
          <a:p>
            <a:pPr marR="5080">
              <a:spcBef>
                <a:spcPts val="5"/>
              </a:spcBef>
            </a:pPr>
            <a:r>
              <a:rPr lang="en-US" sz="1600" spc="-5" dirty="0">
                <a:cs typeface="Calibri"/>
              </a:rPr>
              <a:t>The FCA also applies to actions an issuer takes outside of an Exchange that may also involve the receipt of U.S. federal payments.  Commercial insurance business (primarily individual and small employer group) can also be subject to FCA and U.S. federal enforcement if a false statement is made in connection with some types of administrative or health care services.</a:t>
            </a:r>
          </a:p>
          <a:p>
            <a:pPr marL="0" marR="5080" indent="0">
              <a:spcBef>
                <a:spcPts val="5"/>
              </a:spcBef>
              <a:buNone/>
            </a:pPr>
            <a:endParaRPr lang="en-US" sz="1100" spc="-5" dirty="0">
              <a:cs typeface="Calibri"/>
            </a:endParaRPr>
          </a:p>
          <a:p>
            <a:pPr marR="144780">
              <a:spcBef>
                <a:spcPts val="384"/>
              </a:spcBef>
            </a:pPr>
            <a:r>
              <a:rPr lang="en-US" sz="1600" spc="-10" dirty="0">
                <a:latin typeface="Calibri"/>
                <a:cs typeface="Calibri"/>
              </a:rPr>
              <a:t>U.S. </a:t>
            </a:r>
            <a:r>
              <a:rPr lang="en-US" sz="1600" spc="-15" dirty="0">
                <a:latin typeface="Calibri"/>
                <a:cs typeface="Calibri"/>
              </a:rPr>
              <a:t>State False </a:t>
            </a:r>
            <a:r>
              <a:rPr lang="en-US" sz="1600" spc="-5" dirty="0">
                <a:latin typeface="Calibri"/>
                <a:cs typeface="Calibri"/>
              </a:rPr>
              <a:t>Claims Acts </a:t>
            </a:r>
            <a:r>
              <a:rPr lang="en-US" sz="1600" spc="-15" dirty="0">
                <a:latin typeface="Calibri"/>
                <a:cs typeface="Calibri"/>
              </a:rPr>
              <a:t>have </a:t>
            </a:r>
            <a:r>
              <a:rPr lang="en-US" sz="1600" spc="-5" dirty="0">
                <a:latin typeface="Calibri"/>
                <a:cs typeface="Calibri"/>
              </a:rPr>
              <a:t>been </a:t>
            </a:r>
            <a:r>
              <a:rPr lang="en-US" sz="1600" spc="-10" dirty="0">
                <a:latin typeface="Calibri"/>
                <a:cs typeface="Calibri"/>
              </a:rPr>
              <a:t>enacted </a:t>
            </a:r>
            <a:r>
              <a:rPr lang="en-US" sz="1600" dirty="0">
                <a:latin typeface="Calibri"/>
                <a:cs typeface="Calibri"/>
              </a:rPr>
              <a:t>in </a:t>
            </a:r>
            <a:r>
              <a:rPr lang="en-US" sz="1600" spc="-15" dirty="0">
                <a:latin typeface="Calibri"/>
                <a:cs typeface="Calibri"/>
              </a:rPr>
              <a:t>several </a:t>
            </a:r>
            <a:r>
              <a:rPr lang="en-US" sz="1600" spc="-10" dirty="0">
                <a:latin typeface="Calibri"/>
                <a:cs typeface="Calibri"/>
              </a:rPr>
              <a:t>U.S. </a:t>
            </a:r>
            <a:r>
              <a:rPr lang="en-US" sz="1600" spc="-15" dirty="0">
                <a:latin typeface="Calibri"/>
                <a:cs typeface="Calibri"/>
              </a:rPr>
              <a:t>states </a:t>
            </a:r>
            <a:r>
              <a:rPr lang="en-US" sz="1600" spc="-10" dirty="0">
                <a:latin typeface="Calibri"/>
                <a:cs typeface="Calibri"/>
              </a:rPr>
              <a:t>to discourage </a:t>
            </a:r>
            <a:r>
              <a:rPr lang="en-US" sz="1600" spc="-15" dirty="0">
                <a:latin typeface="Calibri"/>
                <a:cs typeface="Calibri"/>
              </a:rPr>
              <a:t>fraud </a:t>
            </a:r>
            <a:r>
              <a:rPr lang="en-US" sz="1600" spc="-10" dirty="0">
                <a:latin typeface="Calibri"/>
                <a:cs typeface="Calibri"/>
              </a:rPr>
              <a:t>against </a:t>
            </a:r>
            <a:r>
              <a:rPr lang="en-US" sz="1600" spc="-15" dirty="0">
                <a:latin typeface="Calibri"/>
                <a:cs typeface="Calibri"/>
              </a:rPr>
              <a:t>state </a:t>
            </a:r>
            <a:r>
              <a:rPr lang="en-US" sz="1600" spc="-5" dirty="0">
                <a:latin typeface="Calibri"/>
                <a:cs typeface="Calibri"/>
              </a:rPr>
              <a:t>health</a:t>
            </a:r>
            <a:r>
              <a:rPr lang="en-US" sz="1600" spc="-15" dirty="0">
                <a:latin typeface="Calibri"/>
                <a:cs typeface="Calibri"/>
              </a:rPr>
              <a:t>care programs. </a:t>
            </a:r>
          </a:p>
          <a:p>
            <a:pPr marL="0" marR="144780" indent="0">
              <a:spcBef>
                <a:spcPts val="384"/>
              </a:spcBef>
              <a:buNone/>
            </a:pPr>
            <a:endParaRPr lang="en-US" sz="1100" spc="-15" dirty="0">
              <a:latin typeface="Calibri"/>
              <a:cs typeface="Calibri"/>
            </a:endParaRPr>
          </a:p>
          <a:p>
            <a:pPr marR="144780">
              <a:spcBef>
                <a:spcPts val="384"/>
              </a:spcBef>
            </a:pPr>
            <a:r>
              <a:rPr lang="en-US" sz="1600" spc="-5" dirty="0">
                <a:latin typeface="Calibri"/>
                <a:cs typeface="Calibri"/>
              </a:rPr>
              <a:t>Medicaid </a:t>
            </a:r>
            <a:r>
              <a:rPr lang="en-US" sz="1600" spc="-15" dirty="0">
                <a:latin typeface="Calibri"/>
                <a:cs typeface="Calibri"/>
              </a:rPr>
              <a:t>programs </a:t>
            </a:r>
            <a:r>
              <a:rPr lang="en-US" sz="1600" spc="-5" dirty="0">
                <a:latin typeface="Calibri"/>
                <a:cs typeface="Calibri"/>
              </a:rPr>
              <a:t>and </a:t>
            </a:r>
            <a:r>
              <a:rPr lang="en-US" sz="1600" spc="-10" dirty="0">
                <a:latin typeface="Calibri"/>
                <a:cs typeface="Calibri"/>
              </a:rPr>
              <a:t>related </a:t>
            </a:r>
            <a:r>
              <a:rPr lang="en-US" sz="1600" spc="-5" dirty="0">
                <a:latin typeface="Calibri"/>
                <a:cs typeface="Calibri"/>
              </a:rPr>
              <a:t>submissions </a:t>
            </a:r>
            <a:r>
              <a:rPr lang="en-US" sz="1600" spc="-15" dirty="0">
                <a:latin typeface="Calibri"/>
                <a:cs typeface="Calibri"/>
              </a:rPr>
              <a:t>are </a:t>
            </a:r>
            <a:r>
              <a:rPr lang="en-US" sz="1600" spc="-5" dirty="0">
                <a:latin typeface="Calibri"/>
                <a:cs typeface="Calibri"/>
              </a:rPr>
              <a:t>subject </a:t>
            </a:r>
            <a:r>
              <a:rPr lang="en-US" sz="1600" spc="-10" dirty="0">
                <a:latin typeface="Calibri"/>
                <a:cs typeface="Calibri"/>
              </a:rPr>
              <a:t>to </a:t>
            </a:r>
            <a:r>
              <a:rPr lang="en-US" sz="1600" spc="-5" dirty="0">
                <a:latin typeface="Calibri"/>
                <a:cs typeface="Calibri"/>
              </a:rPr>
              <a:t>both the </a:t>
            </a:r>
            <a:r>
              <a:rPr lang="en-US" sz="1600" spc="-15" dirty="0">
                <a:latin typeface="Calibri"/>
                <a:cs typeface="Calibri"/>
              </a:rPr>
              <a:t>Federal </a:t>
            </a:r>
            <a:r>
              <a:rPr lang="en-US" sz="1600" spc="-5" dirty="0">
                <a:latin typeface="Calibri"/>
                <a:cs typeface="Calibri"/>
              </a:rPr>
              <a:t>and </a:t>
            </a:r>
            <a:r>
              <a:rPr lang="en-US" sz="1600" spc="-15" dirty="0">
                <a:latin typeface="Calibri"/>
                <a:cs typeface="Calibri"/>
              </a:rPr>
              <a:t>State False </a:t>
            </a:r>
            <a:r>
              <a:rPr lang="en-US" sz="1600" spc="-5" dirty="0">
                <a:latin typeface="Calibri"/>
                <a:cs typeface="Calibri"/>
              </a:rPr>
              <a:t>Claims Acts.  </a:t>
            </a:r>
          </a:p>
          <a:p>
            <a:pPr marL="0" marR="144780" indent="0">
              <a:spcBef>
                <a:spcPts val="384"/>
              </a:spcBef>
              <a:buNone/>
            </a:pPr>
            <a:endParaRPr lang="en-US" sz="1100" spc="-5" dirty="0">
              <a:latin typeface="Calibri"/>
              <a:cs typeface="Calibri"/>
            </a:endParaRPr>
          </a:p>
          <a:p>
            <a:pPr marL="0" marR="144780" indent="0">
              <a:spcBef>
                <a:spcPts val="384"/>
              </a:spcBef>
              <a:buNone/>
            </a:pPr>
            <a:r>
              <a:rPr lang="en-US" sz="1600" spc="-5" dirty="0">
                <a:latin typeface="Calibri"/>
                <a:cs typeface="Calibri"/>
              </a:rPr>
              <a:t>*Medicaid is administered at the state level and many states refer to their Medicaid programs using alternative names, or refer to it as their State Plan, or as Title XIX.</a:t>
            </a:r>
          </a:p>
          <a:p>
            <a:pPr marL="0" marR="5080" indent="0">
              <a:spcBef>
                <a:spcPts val="5"/>
              </a:spcBef>
              <a:buNone/>
            </a:pPr>
            <a:endParaRPr lang="en-US" sz="1600" spc="-5" dirty="0">
              <a:cs typeface="Calibri"/>
            </a:endParaRPr>
          </a:p>
        </p:txBody>
      </p:sp>
      <p:sp>
        <p:nvSpPr>
          <p:cNvPr id="54" name="Rectangle 53">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609505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04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7D5D6CB-48B5-479D-BA20-EB11798DA3FD}"/>
              </a:ext>
            </a:extLst>
          </p:cNvPr>
          <p:cNvSpPr>
            <a:spLocks noGrp="1"/>
          </p:cNvSpPr>
          <p:nvPr>
            <p:ph type="title"/>
          </p:nvPr>
        </p:nvSpPr>
        <p:spPr>
          <a:xfrm>
            <a:off x="594360" y="339117"/>
            <a:ext cx="11003280" cy="1619890"/>
          </a:xfrm>
        </p:spPr>
        <p:txBody>
          <a:bodyPr anchor="ctr">
            <a:normAutofit/>
          </a:bodyPr>
          <a:lstStyle/>
          <a:p>
            <a:r>
              <a:rPr lang="en-US" sz="3700" dirty="0"/>
              <a:t>Enforcement Awareness - U.S. State False Claims Acts</a:t>
            </a:r>
            <a:br>
              <a:rPr lang="en-US" sz="3700" dirty="0"/>
            </a:br>
            <a:endParaRPr lang="en-US" sz="3700" dirty="0"/>
          </a:p>
        </p:txBody>
      </p:sp>
      <p:grpSp>
        <p:nvGrpSpPr>
          <p:cNvPr id="32" name="Group 31">
            <a:extLst>
              <a:ext uri="{FF2B5EF4-FFF2-40B4-BE49-F238E27FC236}">
                <a16:creationId xmlns:a16="http://schemas.microsoft.com/office/drawing/2014/main" id="{C57F67D8-2BFF-4661-AFAF-E2CE8B7DCE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484632"/>
            <a:ext cx="242107" cy="1340860"/>
            <a:chOff x="56167" y="484632"/>
            <a:chExt cx="242107" cy="1340860"/>
          </a:xfrm>
        </p:grpSpPr>
        <p:sp>
          <p:nvSpPr>
            <p:cNvPr id="33" name="Rectangle 2">
              <a:extLst>
                <a:ext uri="{FF2B5EF4-FFF2-40B4-BE49-F238E27FC236}">
                  <a16:creationId xmlns:a16="http://schemas.microsoft.com/office/drawing/2014/main" id="{4E1D4D71-728F-4B12-9CBF-3E5ABDA9BB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0543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59">
              <a:extLst>
                <a:ext uri="{FF2B5EF4-FFF2-40B4-BE49-F238E27FC236}">
                  <a16:creationId xmlns:a16="http://schemas.microsoft.com/office/drawing/2014/main" id="{3513D1C2-B9D1-43DC-8B39-AA4FF5AADB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0543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2">
              <a:extLst>
                <a:ext uri="{FF2B5EF4-FFF2-40B4-BE49-F238E27FC236}">
                  <a16:creationId xmlns:a16="http://schemas.microsoft.com/office/drawing/2014/main" id="{26CB8B66-F1A8-4DE9-AA67-8A7469BD73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91227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59">
              <a:extLst>
                <a:ext uri="{FF2B5EF4-FFF2-40B4-BE49-F238E27FC236}">
                  <a16:creationId xmlns:a16="http://schemas.microsoft.com/office/drawing/2014/main" id="{1F72E235-B6DE-4EE7-B11D-3FBEF9DC41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91227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2">
              <a:extLst>
                <a:ext uri="{FF2B5EF4-FFF2-40B4-BE49-F238E27FC236}">
                  <a16:creationId xmlns:a16="http://schemas.microsoft.com/office/drawing/2014/main" id="{BA8C164F-E124-4ECF-9FD9-35C1F8E271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77016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59">
              <a:extLst>
                <a:ext uri="{FF2B5EF4-FFF2-40B4-BE49-F238E27FC236}">
                  <a16:creationId xmlns:a16="http://schemas.microsoft.com/office/drawing/2014/main" id="{0151D52D-979C-4B9F-A037-D9DC745367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77016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2">
              <a:extLst>
                <a:ext uri="{FF2B5EF4-FFF2-40B4-BE49-F238E27FC236}">
                  <a16:creationId xmlns:a16="http://schemas.microsoft.com/office/drawing/2014/main" id="{EE8F116C-C879-4D3A-8F6D-A25B7125E2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62804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59">
              <a:extLst>
                <a:ext uri="{FF2B5EF4-FFF2-40B4-BE49-F238E27FC236}">
                  <a16:creationId xmlns:a16="http://schemas.microsoft.com/office/drawing/2014/main" id="{6709DF44-7C20-4444-8862-A9203CBE64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62804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2">
              <a:extLst>
                <a:ext uri="{FF2B5EF4-FFF2-40B4-BE49-F238E27FC236}">
                  <a16:creationId xmlns:a16="http://schemas.microsoft.com/office/drawing/2014/main" id="{4D6A9505-9408-4DC6-BD50-75A8C69490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8593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59">
              <a:extLst>
                <a:ext uri="{FF2B5EF4-FFF2-40B4-BE49-F238E27FC236}">
                  <a16:creationId xmlns:a16="http://schemas.microsoft.com/office/drawing/2014/main" id="{419FC7F2-FF7B-464A-8956-817BAD265A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8593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2">
              <a:extLst>
                <a:ext uri="{FF2B5EF4-FFF2-40B4-BE49-F238E27FC236}">
                  <a16:creationId xmlns:a16="http://schemas.microsoft.com/office/drawing/2014/main" id="{C0E235C3-2297-4887-8CF9-78B61DA7D8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7649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59">
              <a:extLst>
                <a:ext uri="{FF2B5EF4-FFF2-40B4-BE49-F238E27FC236}">
                  <a16:creationId xmlns:a16="http://schemas.microsoft.com/office/drawing/2014/main" id="{741D2A4A-2FC3-46D1-94A7-C4BA4823B1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7649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2">
              <a:extLst>
                <a:ext uri="{FF2B5EF4-FFF2-40B4-BE49-F238E27FC236}">
                  <a16:creationId xmlns:a16="http://schemas.microsoft.com/office/drawing/2014/main" id="{2E7DFA72-3CFE-4FB2-A769-C3D65C30CC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6228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59">
              <a:extLst>
                <a:ext uri="{FF2B5EF4-FFF2-40B4-BE49-F238E27FC236}">
                  <a16:creationId xmlns:a16="http://schemas.microsoft.com/office/drawing/2014/main" id="{FFB273F7-B602-4697-92DA-B9C0B70E34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6228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2">
              <a:extLst>
                <a:ext uri="{FF2B5EF4-FFF2-40B4-BE49-F238E27FC236}">
                  <a16:creationId xmlns:a16="http://schemas.microsoft.com/office/drawing/2014/main" id="{C76D34E0-BC86-46D8-920E-594A3C4B60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4807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Rectangle 59">
              <a:extLst>
                <a:ext uri="{FF2B5EF4-FFF2-40B4-BE49-F238E27FC236}">
                  <a16:creationId xmlns:a16="http://schemas.microsoft.com/office/drawing/2014/main" id="{F17BC71C-4B64-4990-90FF-78123B720C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4807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Rectangle 2">
              <a:extLst>
                <a:ext uri="{FF2B5EF4-FFF2-40B4-BE49-F238E27FC236}">
                  <a16:creationId xmlns:a16="http://schemas.microsoft.com/office/drawing/2014/main" id="{C807F90E-DB0C-4841-BFE0-9413759C26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3386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59">
              <a:extLst>
                <a:ext uri="{FF2B5EF4-FFF2-40B4-BE49-F238E27FC236}">
                  <a16:creationId xmlns:a16="http://schemas.microsoft.com/office/drawing/2014/main" id="{F7E71EE5-0746-4E81-B154-BAC5FF8671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3386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2">
              <a:extLst>
                <a:ext uri="{FF2B5EF4-FFF2-40B4-BE49-F238E27FC236}">
                  <a16:creationId xmlns:a16="http://schemas.microsoft.com/office/drawing/2014/main" id="{7FDDC085-25CA-4499-AAD9-DEA2035223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1965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9">
              <a:extLst>
                <a:ext uri="{FF2B5EF4-FFF2-40B4-BE49-F238E27FC236}">
                  <a16:creationId xmlns:a16="http://schemas.microsoft.com/office/drawing/2014/main" id="{1303C688-1ED7-46BE-B0EC-4638C54941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1965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Content Placeholder 2">
            <a:extLst>
              <a:ext uri="{FF2B5EF4-FFF2-40B4-BE49-F238E27FC236}">
                <a16:creationId xmlns:a16="http://schemas.microsoft.com/office/drawing/2014/main" id="{98AB001A-2FEA-4F15-A003-50F6F0BD7BF0}"/>
              </a:ext>
            </a:extLst>
          </p:cNvPr>
          <p:cNvSpPr>
            <a:spLocks noGrp="1"/>
          </p:cNvSpPr>
          <p:nvPr>
            <p:ph idx="1"/>
          </p:nvPr>
        </p:nvSpPr>
        <p:spPr>
          <a:xfrm>
            <a:off x="369455" y="2340429"/>
            <a:ext cx="11228185" cy="3875314"/>
          </a:xfrm>
        </p:spPr>
        <p:txBody>
          <a:bodyPr anchor="ctr">
            <a:normAutofit fontScale="85000" lnSpcReduction="20000"/>
          </a:bodyPr>
          <a:lstStyle/>
          <a:p>
            <a:pPr marL="0" indent="0">
              <a:buNone/>
            </a:pPr>
            <a:r>
              <a:rPr lang="en-US" sz="1900" b="1" spc="-10" dirty="0">
                <a:latin typeface="Calibri"/>
                <a:cs typeface="Calibri"/>
              </a:rPr>
              <a:t>U.S. </a:t>
            </a:r>
            <a:r>
              <a:rPr lang="en-US" sz="1900" b="1" spc="-15" dirty="0">
                <a:latin typeface="Calibri"/>
                <a:cs typeface="Calibri"/>
              </a:rPr>
              <a:t>State False </a:t>
            </a:r>
            <a:r>
              <a:rPr lang="en-US" sz="1900" b="1" spc="-5" dirty="0">
                <a:latin typeface="Calibri"/>
                <a:cs typeface="Calibri"/>
              </a:rPr>
              <a:t>Claims</a:t>
            </a:r>
            <a:r>
              <a:rPr lang="en-US" sz="1900" b="1" spc="-35" dirty="0">
                <a:latin typeface="Calibri"/>
                <a:cs typeface="Calibri"/>
              </a:rPr>
              <a:t> </a:t>
            </a:r>
            <a:r>
              <a:rPr lang="en-US" sz="1900" b="1" spc="-5" dirty="0">
                <a:latin typeface="Calibri"/>
                <a:cs typeface="Calibri"/>
              </a:rPr>
              <a:t>Acts</a:t>
            </a:r>
          </a:p>
          <a:p>
            <a:pPr marL="0" indent="0">
              <a:buNone/>
            </a:pPr>
            <a:r>
              <a:rPr lang="en-US" sz="1900" b="1" u="heavy" spc="-10" dirty="0">
                <a:cs typeface="Calibri"/>
              </a:rPr>
              <a:t>Penalties</a:t>
            </a:r>
            <a:endParaRPr lang="en-US" sz="1900" dirty="0">
              <a:cs typeface="Calibri"/>
            </a:endParaRPr>
          </a:p>
          <a:p>
            <a:pPr marL="0" marR="403860" indent="0">
              <a:spcBef>
                <a:spcPts val="380"/>
              </a:spcBef>
              <a:buNone/>
            </a:pPr>
            <a:r>
              <a:rPr lang="en-US" sz="1900" spc="-15" dirty="0">
                <a:cs typeface="Calibri"/>
              </a:rPr>
              <a:t>Failure </a:t>
            </a:r>
            <a:r>
              <a:rPr lang="en-US" sz="1900" spc="-10" dirty="0">
                <a:cs typeface="Calibri"/>
              </a:rPr>
              <a:t>to comply </a:t>
            </a:r>
            <a:r>
              <a:rPr lang="en-US" sz="1900" spc="-5" dirty="0">
                <a:cs typeface="Calibri"/>
              </a:rPr>
              <a:t>with the prohibitions of the </a:t>
            </a:r>
            <a:r>
              <a:rPr lang="en-US" sz="1900" spc="-10" dirty="0">
                <a:cs typeface="Calibri"/>
              </a:rPr>
              <a:t>FCA </a:t>
            </a:r>
            <a:r>
              <a:rPr lang="en-US" sz="1900" spc="-5" dirty="0">
                <a:cs typeface="Calibri"/>
              </a:rPr>
              <a:t>could </a:t>
            </a:r>
            <a:r>
              <a:rPr lang="en-US" sz="1900" spc="-10" dirty="0">
                <a:cs typeface="Calibri"/>
              </a:rPr>
              <a:t>result </a:t>
            </a:r>
            <a:r>
              <a:rPr lang="en-US" sz="1900" dirty="0">
                <a:cs typeface="Calibri"/>
              </a:rPr>
              <a:t>in </a:t>
            </a:r>
            <a:r>
              <a:rPr lang="en-US" sz="1900" spc="-5" dirty="0">
                <a:cs typeface="Calibri"/>
              </a:rPr>
              <a:t>civil and criminal sanctions imposed on individual persons and business entities (ex. healthcare provider or company, employees of the entity such as the medical director, president, CEO, or CFO of the healthcare company). This could</a:t>
            </a:r>
            <a:r>
              <a:rPr lang="en-US" sz="1900" spc="45" dirty="0">
                <a:cs typeface="Calibri"/>
              </a:rPr>
              <a:t> </a:t>
            </a:r>
            <a:r>
              <a:rPr lang="en-US" sz="1900" spc="-5" dirty="0">
                <a:cs typeface="Calibri"/>
              </a:rPr>
              <a:t>include:</a:t>
            </a:r>
            <a:endParaRPr lang="en-US" sz="1900" dirty="0">
              <a:cs typeface="Calibri"/>
            </a:endParaRPr>
          </a:p>
          <a:p>
            <a:pPr marL="756285" lvl="1" indent="-286385">
              <a:spcBef>
                <a:spcPts val="380"/>
              </a:spcBef>
              <a:tabLst>
                <a:tab pos="299085" algn="l"/>
                <a:tab pos="299720" algn="l"/>
              </a:tabLst>
            </a:pPr>
            <a:r>
              <a:rPr lang="en-US" sz="1900" spc="-5" dirty="0">
                <a:cs typeface="Calibri"/>
              </a:rPr>
              <a:t>Civil penalties,</a:t>
            </a:r>
            <a:r>
              <a:rPr lang="en-US" sz="1900" spc="-90" dirty="0">
                <a:cs typeface="Calibri"/>
              </a:rPr>
              <a:t> </a:t>
            </a:r>
            <a:r>
              <a:rPr lang="en-US" sz="1900" spc="-5" dirty="0">
                <a:cs typeface="Calibri"/>
              </a:rPr>
              <a:t>plus;</a:t>
            </a:r>
            <a:endParaRPr lang="en-US" sz="1900" dirty="0">
              <a:cs typeface="Calibri"/>
            </a:endParaRPr>
          </a:p>
          <a:p>
            <a:pPr marL="756285" lvl="1" indent="-286385">
              <a:spcBef>
                <a:spcPts val="380"/>
              </a:spcBef>
              <a:tabLst>
                <a:tab pos="299085" algn="l"/>
                <a:tab pos="299720" algn="l"/>
              </a:tabLst>
            </a:pPr>
            <a:r>
              <a:rPr lang="en-US" sz="1900" dirty="0">
                <a:cs typeface="Calibri"/>
              </a:rPr>
              <a:t>Multiple </a:t>
            </a:r>
            <a:r>
              <a:rPr lang="en-US" sz="1900" spc="-5" dirty="0">
                <a:cs typeface="Calibri"/>
              </a:rPr>
              <a:t>(3X – 6X) damages,</a:t>
            </a:r>
            <a:r>
              <a:rPr lang="en-US" sz="1900" spc="-100" dirty="0">
                <a:cs typeface="Calibri"/>
              </a:rPr>
              <a:t> </a:t>
            </a:r>
            <a:r>
              <a:rPr lang="en-US" sz="1900" spc="-5" dirty="0">
                <a:cs typeface="Calibri"/>
              </a:rPr>
              <a:t>plus;</a:t>
            </a:r>
            <a:endParaRPr lang="en-US" sz="1900" dirty="0">
              <a:cs typeface="Calibri"/>
            </a:endParaRPr>
          </a:p>
          <a:p>
            <a:pPr marL="756285" marR="390525" lvl="1" indent="-286385">
              <a:spcBef>
                <a:spcPts val="380"/>
              </a:spcBef>
              <a:tabLst>
                <a:tab pos="299085" algn="l"/>
                <a:tab pos="299720" algn="l"/>
              </a:tabLst>
            </a:pPr>
            <a:r>
              <a:rPr lang="en-US" sz="1900" spc="-5" dirty="0">
                <a:cs typeface="Calibri"/>
              </a:rPr>
              <a:t>Suspension or </a:t>
            </a:r>
            <a:r>
              <a:rPr lang="en-US" sz="1900" spc="-10" dirty="0">
                <a:cs typeface="Calibri"/>
              </a:rPr>
              <a:t>exclusion from </a:t>
            </a:r>
            <a:r>
              <a:rPr lang="en-US" sz="1900" spc="-5" dirty="0">
                <a:cs typeface="Calibri"/>
              </a:rPr>
              <a:t>participation </a:t>
            </a:r>
            <a:r>
              <a:rPr lang="en-US" sz="1900" dirty="0">
                <a:cs typeface="Calibri"/>
              </a:rPr>
              <a:t>in </a:t>
            </a:r>
            <a:r>
              <a:rPr lang="en-US" sz="1900" spc="-10" dirty="0">
                <a:cs typeface="Calibri"/>
              </a:rPr>
              <a:t>Medicare, </a:t>
            </a:r>
            <a:r>
              <a:rPr lang="en-US" sz="1900" spc="-5" dirty="0">
                <a:cs typeface="Calibri"/>
              </a:rPr>
              <a:t>Medicaid, and other </a:t>
            </a:r>
            <a:r>
              <a:rPr lang="en-US" sz="1900" spc="-15" dirty="0">
                <a:cs typeface="Calibri"/>
              </a:rPr>
              <a:t>state-based</a:t>
            </a:r>
            <a:r>
              <a:rPr lang="en-US" sz="1900" spc="-5" dirty="0">
                <a:cs typeface="Calibri"/>
              </a:rPr>
              <a:t> health</a:t>
            </a:r>
            <a:r>
              <a:rPr lang="en-US" sz="1900" spc="-15" dirty="0">
                <a:cs typeface="Calibri"/>
              </a:rPr>
              <a:t>care</a:t>
            </a:r>
            <a:r>
              <a:rPr lang="en-US" sz="1900" spc="-30" dirty="0">
                <a:cs typeface="Calibri"/>
              </a:rPr>
              <a:t> </a:t>
            </a:r>
            <a:r>
              <a:rPr lang="en-US" sz="1900" spc="-15" dirty="0">
                <a:cs typeface="Calibri"/>
              </a:rPr>
              <a:t>programs.</a:t>
            </a:r>
          </a:p>
          <a:p>
            <a:pPr marL="469900" marR="390525" lvl="1" indent="0">
              <a:spcBef>
                <a:spcPts val="380"/>
              </a:spcBef>
              <a:buNone/>
              <a:tabLst>
                <a:tab pos="299085" algn="l"/>
                <a:tab pos="299720" algn="l"/>
              </a:tabLst>
            </a:pPr>
            <a:endParaRPr lang="en-US" sz="1900" spc="-15" dirty="0">
              <a:cs typeface="Calibri"/>
            </a:endParaRPr>
          </a:p>
          <a:p>
            <a:pPr marL="0" marR="5080" indent="0">
              <a:spcBef>
                <a:spcPts val="384"/>
              </a:spcBef>
              <a:buNone/>
            </a:pPr>
            <a:r>
              <a:rPr lang="en-US" sz="1900" spc="-10" dirty="0">
                <a:cs typeface="Calibri"/>
              </a:rPr>
              <a:t>Collateral consequences </a:t>
            </a:r>
            <a:r>
              <a:rPr lang="en-US" sz="1900" spc="-5" dirty="0">
                <a:cs typeface="Calibri"/>
              </a:rPr>
              <a:t>include </a:t>
            </a:r>
            <a:r>
              <a:rPr lang="en-US" sz="1900" spc="-10" dirty="0">
                <a:cs typeface="Calibri"/>
              </a:rPr>
              <a:t>debarment from government contracts, exclusion </a:t>
            </a:r>
            <a:r>
              <a:rPr lang="en-US" sz="1900" spc="-15" dirty="0">
                <a:cs typeface="Calibri"/>
              </a:rPr>
              <a:t>from </a:t>
            </a:r>
            <a:r>
              <a:rPr lang="en-US" sz="1900" spc="-5" dirty="0">
                <a:cs typeface="Calibri"/>
              </a:rPr>
              <a:t>participation </a:t>
            </a:r>
            <a:r>
              <a:rPr lang="en-US" sz="1900" dirty="0">
                <a:cs typeface="Calibri"/>
              </a:rPr>
              <a:t>in </a:t>
            </a:r>
            <a:r>
              <a:rPr lang="en-US" sz="1900" spc="-15" dirty="0">
                <a:cs typeface="Calibri"/>
              </a:rPr>
              <a:t>federal </a:t>
            </a:r>
            <a:r>
              <a:rPr lang="en-US" sz="1900" spc="-5" dirty="0">
                <a:cs typeface="Calibri"/>
              </a:rPr>
              <a:t>health</a:t>
            </a:r>
            <a:r>
              <a:rPr lang="en-US" sz="1900" spc="-15" dirty="0">
                <a:cs typeface="Calibri"/>
              </a:rPr>
              <a:t>care programs, </a:t>
            </a:r>
            <a:r>
              <a:rPr lang="en-US" sz="1900" spc="-5" dirty="0">
                <a:cs typeface="Calibri"/>
              </a:rPr>
              <a:t>and </a:t>
            </a:r>
            <a:r>
              <a:rPr lang="en-US" sz="1900" spc="-10" dirty="0">
                <a:cs typeface="Calibri"/>
              </a:rPr>
              <a:t>reputational </a:t>
            </a:r>
            <a:r>
              <a:rPr lang="en-US" sz="1900" spc="-5" dirty="0">
                <a:cs typeface="Calibri"/>
              </a:rPr>
              <a:t>harm. </a:t>
            </a:r>
            <a:endParaRPr lang="en-US" sz="1900" dirty="0">
              <a:cs typeface="Times New Roman"/>
            </a:endParaRPr>
          </a:p>
          <a:p>
            <a:pPr marL="0" indent="0">
              <a:spcBef>
                <a:spcPts val="5"/>
              </a:spcBef>
              <a:buNone/>
            </a:pPr>
            <a:r>
              <a:rPr lang="en-US" sz="1900" spc="-10" dirty="0">
                <a:cs typeface="Calibri"/>
              </a:rPr>
              <a:t>Note: </a:t>
            </a:r>
            <a:r>
              <a:rPr lang="en-US" sz="1900" spc="-5" dirty="0">
                <a:cs typeface="Calibri"/>
              </a:rPr>
              <a:t>The </a:t>
            </a:r>
            <a:r>
              <a:rPr lang="en-US" sz="1900" spc="-10" dirty="0">
                <a:cs typeface="Calibri"/>
              </a:rPr>
              <a:t>amount </a:t>
            </a:r>
            <a:r>
              <a:rPr lang="en-US" sz="1900" spc="-5" dirty="0">
                <a:cs typeface="Calibri"/>
              </a:rPr>
              <a:t>of the </a:t>
            </a:r>
            <a:r>
              <a:rPr lang="en-US" sz="1900" spc="-10" dirty="0">
                <a:cs typeface="Calibri"/>
              </a:rPr>
              <a:t>false </a:t>
            </a:r>
            <a:r>
              <a:rPr lang="en-US" sz="1900" spc="-5" dirty="0">
                <a:cs typeface="Calibri"/>
              </a:rPr>
              <a:t>claim doesn’t</a:t>
            </a:r>
            <a:r>
              <a:rPr lang="en-US" sz="1900" spc="75" dirty="0">
                <a:cs typeface="Calibri"/>
              </a:rPr>
              <a:t> </a:t>
            </a:r>
            <a:r>
              <a:rPr lang="en-US" sz="1900" spc="-35" dirty="0">
                <a:cs typeface="Calibri"/>
              </a:rPr>
              <a:t>matter.</a:t>
            </a:r>
            <a:endParaRPr lang="en-US" sz="1900" dirty="0"/>
          </a:p>
          <a:p>
            <a:pPr marR="144780">
              <a:spcBef>
                <a:spcPts val="384"/>
              </a:spcBef>
            </a:pPr>
            <a:endParaRPr lang="en-US" sz="1900" dirty="0">
              <a:latin typeface="Times New Roman"/>
              <a:cs typeface="Times New Roman"/>
            </a:endParaRPr>
          </a:p>
          <a:p>
            <a:pPr marL="171450" marR="0" lvl="0" indent="-171450">
              <a:spcBef>
                <a:spcPts val="0"/>
              </a:spcBef>
              <a:spcAft>
                <a:spcPts val="800"/>
              </a:spcAft>
              <a:buFont typeface="Arial" panose="020B0604020202020204" pitchFamily="34" charset="0"/>
              <a:buChar char="•"/>
              <a:tabLst>
                <a:tab pos="457200" algn="l"/>
              </a:tabLst>
            </a:pPr>
            <a:r>
              <a:rPr lang="en-US" sz="1900" b="1" dirty="0">
                <a:effectLst/>
                <a:latin typeface="Calibri" panose="020F0502020204030204" pitchFamily="34" charset="0"/>
                <a:ea typeface="Calibri" panose="020F0502020204030204" pitchFamily="34" charset="0"/>
                <a:cs typeface="Times New Roman" panose="02020603050405020304" pitchFamily="18" charset="0"/>
              </a:rPr>
              <a:t>False Claims Act Protection Provisions - </a:t>
            </a:r>
            <a:r>
              <a:rPr lang="en-US" sz="1900" dirty="0">
                <a:effectLst/>
                <a:latin typeface="Calibri" panose="020F0502020204030204" pitchFamily="34" charset="0"/>
                <a:ea typeface="Calibri" panose="020F0502020204030204" pitchFamily="34" charset="0"/>
                <a:cs typeface="Times New Roman" panose="02020603050405020304" pitchFamily="18" charset="0"/>
              </a:rPr>
              <a:t>The False Claims Act protects reporters from retaliation, including the following:</a:t>
            </a:r>
          </a:p>
          <a:p>
            <a:pPr marL="628650" marR="0" lvl="1" indent="-171450">
              <a:spcBef>
                <a:spcPts val="0"/>
              </a:spcBef>
              <a:spcAft>
                <a:spcPts val="0"/>
              </a:spcAft>
              <a:buFont typeface="Arial" panose="020B0604020202020204" pitchFamily="34" charset="0"/>
              <a:buChar char="•"/>
              <a:tabLst>
                <a:tab pos="914400" algn="l"/>
              </a:tabLst>
            </a:pPr>
            <a:r>
              <a:rPr lang="en-US" sz="1900" dirty="0">
                <a:effectLst/>
                <a:latin typeface="Calibri" panose="020F0502020204030204" pitchFamily="34" charset="0"/>
                <a:ea typeface="Calibri" panose="020F0502020204030204" pitchFamily="34" charset="0"/>
                <a:cs typeface="Times New Roman" panose="02020603050405020304" pitchFamily="18" charset="0"/>
              </a:rPr>
              <a:t>Harassment</a:t>
            </a:r>
          </a:p>
          <a:p>
            <a:pPr marL="628650" marR="0" lvl="1" indent="-171450">
              <a:spcBef>
                <a:spcPts val="0"/>
              </a:spcBef>
              <a:spcAft>
                <a:spcPts val="0"/>
              </a:spcAft>
              <a:buFont typeface="Arial" panose="020B0604020202020204" pitchFamily="34" charset="0"/>
              <a:buChar char="•"/>
              <a:tabLst>
                <a:tab pos="914400" algn="l"/>
              </a:tabLst>
            </a:pPr>
            <a:r>
              <a:rPr lang="en-US" sz="1900" dirty="0">
                <a:effectLst/>
                <a:latin typeface="Calibri" panose="020F0502020204030204" pitchFamily="34" charset="0"/>
                <a:ea typeface="Calibri" panose="020F0502020204030204" pitchFamily="34" charset="0"/>
                <a:cs typeface="Times New Roman" panose="02020603050405020304" pitchFamily="18" charset="0"/>
              </a:rPr>
              <a:t>Demotion</a:t>
            </a:r>
          </a:p>
          <a:p>
            <a:pPr marL="628650" marR="0" lvl="1" indent="-171450">
              <a:spcBef>
                <a:spcPts val="0"/>
              </a:spcBef>
              <a:spcAft>
                <a:spcPts val="0"/>
              </a:spcAft>
              <a:buFont typeface="Arial" panose="020B0604020202020204" pitchFamily="34" charset="0"/>
              <a:buChar char="•"/>
              <a:tabLst>
                <a:tab pos="914400" algn="l"/>
              </a:tabLst>
            </a:pPr>
            <a:r>
              <a:rPr lang="en-US" sz="1900" dirty="0">
                <a:effectLst/>
                <a:latin typeface="Calibri" panose="020F0502020204030204" pitchFamily="34" charset="0"/>
                <a:ea typeface="Calibri" panose="020F0502020204030204" pitchFamily="34" charset="0"/>
                <a:cs typeface="Times New Roman" panose="02020603050405020304" pitchFamily="18" charset="0"/>
              </a:rPr>
              <a:t>Wrongful termination</a:t>
            </a:r>
          </a:p>
        </p:txBody>
      </p:sp>
      <p:sp>
        <p:nvSpPr>
          <p:cNvPr id="54" name="Rectangle 53">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141145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8" name="Rectangle 90">
            <a:extLst>
              <a:ext uri="{FF2B5EF4-FFF2-40B4-BE49-F238E27FC236}">
                <a16:creationId xmlns:a16="http://schemas.microsoft.com/office/drawing/2014/main" id="{B9008973-65FB-40C1-893A-A58712593D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565DE1D7-C2DF-478D-A83E-B70FAB26AFD7}"/>
              </a:ext>
            </a:extLst>
          </p:cNvPr>
          <p:cNvSpPr>
            <a:spLocks noGrp="1"/>
          </p:cNvSpPr>
          <p:nvPr>
            <p:ph type="title"/>
          </p:nvPr>
        </p:nvSpPr>
        <p:spPr>
          <a:xfrm>
            <a:off x="594360" y="999067"/>
            <a:ext cx="6465757" cy="4856480"/>
          </a:xfrm>
        </p:spPr>
        <p:txBody>
          <a:bodyPr vert="horz" lIns="91440" tIns="45720" rIns="91440" bIns="45720" rtlCol="0" anchor="ctr">
            <a:normAutofit/>
          </a:bodyPr>
          <a:lstStyle/>
          <a:p>
            <a:r>
              <a:rPr lang="en-US" sz="6600" kern="1200" dirty="0">
                <a:solidFill>
                  <a:schemeClr val="tx1"/>
                </a:solidFill>
                <a:latin typeface="+mj-lt"/>
                <a:ea typeface="+mj-ea"/>
                <a:cs typeface="+mj-cs"/>
              </a:rPr>
              <a:t>Prevent, Detect and Correct Lifecycle</a:t>
            </a:r>
          </a:p>
        </p:txBody>
      </p:sp>
      <p:sp>
        <p:nvSpPr>
          <p:cNvPr id="119" name="Rectangle 92">
            <a:extLst>
              <a:ext uri="{FF2B5EF4-FFF2-40B4-BE49-F238E27FC236}">
                <a16:creationId xmlns:a16="http://schemas.microsoft.com/office/drawing/2014/main" id="{2558829B-C7EF-4D51-94DF-A8B1A80C2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0605" y="1"/>
            <a:ext cx="2681395"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 name="Rectangle 94">
            <a:extLst>
              <a:ext uri="{FF2B5EF4-FFF2-40B4-BE49-F238E27FC236}">
                <a16:creationId xmlns:a16="http://schemas.microsoft.com/office/drawing/2014/main" id="{090A6D10-3F68-4EAB-9085-93C36B5FCA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94507" y="767714"/>
            <a:ext cx="3860055" cy="53225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 Placeholder 4">
            <a:extLst>
              <a:ext uri="{FF2B5EF4-FFF2-40B4-BE49-F238E27FC236}">
                <a16:creationId xmlns:a16="http://schemas.microsoft.com/office/drawing/2014/main" id="{1BF17F7C-12BC-42FF-BD6A-B9057DD69AB9}"/>
              </a:ext>
            </a:extLst>
          </p:cNvPr>
          <p:cNvSpPr>
            <a:spLocks noGrp="1"/>
          </p:cNvSpPr>
          <p:nvPr>
            <p:ph type="body" idx="1"/>
          </p:nvPr>
        </p:nvSpPr>
        <p:spPr>
          <a:xfrm>
            <a:off x="7980073" y="1002453"/>
            <a:ext cx="3392353" cy="4856480"/>
          </a:xfrm>
        </p:spPr>
        <p:txBody>
          <a:bodyPr vert="horz" lIns="91440" tIns="45720" rIns="91440" bIns="45720" rtlCol="0" anchor="ctr">
            <a:normAutofit/>
          </a:bodyPr>
          <a:lstStyle/>
          <a:p>
            <a:pPr algn="ctr"/>
            <a:r>
              <a:rPr lang="en-US" sz="2800" kern="1200" dirty="0">
                <a:solidFill>
                  <a:srgbClr val="FFFFFF"/>
                </a:solidFill>
                <a:latin typeface="+mn-lt"/>
                <a:ea typeface="+mn-ea"/>
                <a:cs typeface="+mn-cs"/>
              </a:rPr>
              <a:t>An effective compliance program includes measures to prevent, detect and correct FWA.</a:t>
            </a:r>
          </a:p>
          <a:p>
            <a:pPr algn="ctr"/>
            <a:endParaRPr lang="en-US" sz="2800" kern="1200" dirty="0">
              <a:solidFill>
                <a:srgbClr val="FFFFFF"/>
              </a:solidFill>
              <a:latin typeface="+mn-lt"/>
              <a:ea typeface="+mn-ea"/>
              <a:cs typeface="+mn-cs"/>
            </a:endParaRPr>
          </a:p>
        </p:txBody>
      </p:sp>
      <p:grpSp>
        <p:nvGrpSpPr>
          <p:cNvPr id="121" name="Group 96">
            <a:extLst>
              <a:ext uri="{FF2B5EF4-FFF2-40B4-BE49-F238E27FC236}">
                <a16:creationId xmlns:a16="http://schemas.microsoft.com/office/drawing/2014/main" id="{C38C6B01-5C30-47AE-94D3-B54B34D688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2761488"/>
            <a:ext cx="242107" cy="1340860"/>
            <a:chOff x="56167" y="2761488"/>
            <a:chExt cx="242107" cy="1340860"/>
          </a:xfrm>
        </p:grpSpPr>
        <p:sp>
          <p:nvSpPr>
            <p:cNvPr id="98" name="Rectangle 2">
              <a:extLst>
                <a:ext uri="{FF2B5EF4-FFF2-40B4-BE49-F238E27FC236}">
                  <a16:creationId xmlns:a16="http://schemas.microsoft.com/office/drawing/2014/main" id="{8C957847-7C0E-48CD-A0C7-E8F76FCB0D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 name="Rectangle 59">
              <a:extLst>
                <a:ext uri="{FF2B5EF4-FFF2-40B4-BE49-F238E27FC236}">
                  <a16:creationId xmlns:a16="http://schemas.microsoft.com/office/drawing/2014/main" id="{750A171B-FE02-4328-8218-84B8A73D22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2">
              <a:extLst>
                <a:ext uri="{FF2B5EF4-FFF2-40B4-BE49-F238E27FC236}">
                  <a16:creationId xmlns:a16="http://schemas.microsoft.com/office/drawing/2014/main" id="{D250ED76-8AAB-4BA3-8FB9-7D9DAD1EF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Rectangle 59">
              <a:extLst>
                <a:ext uri="{FF2B5EF4-FFF2-40B4-BE49-F238E27FC236}">
                  <a16:creationId xmlns:a16="http://schemas.microsoft.com/office/drawing/2014/main" id="{90E9A077-3D43-42CE-A80F-4D77A9640A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2">
              <a:extLst>
                <a:ext uri="{FF2B5EF4-FFF2-40B4-BE49-F238E27FC236}">
                  <a16:creationId xmlns:a16="http://schemas.microsoft.com/office/drawing/2014/main" id="{13B87A5D-9EA1-4543-A4CB-0E744C224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59">
              <a:extLst>
                <a:ext uri="{FF2B5EF4-FFF2-40B4-BE49-F238E27FC236}">
                  <a16:creationId xmlns:a16="http://schemas.microsoft.com/office/drawing/2014/main" id="{95211382-25DA-4D78-8A2A-65BF812E11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2">
              <a:extLst>
                <a:ext uri="{FF2B5EF4-FFF2-40B4-BE49-F238E27FC236}">
                  <a16:creationId xmlns:a16="http://schemas.microsoft.com/office/drawing/2014/main" id="{DB854E96-4BF7-41B7-98ED-218896E4B1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59">
              <a:extLst>
                <a:ext uri="{FF2B5EF4-FFF2-40B4-BE49-F238E27FC236}">
                  <a16:creationId xmlns:a16="http://schemas.microsoft.com/office/drawing/2014/main" id="{37D8D120-EF4A-4300-A248-1F0A6EF04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2">
              <a:extLst>
                <a:ext uri="{FF2B5EF4-FFF2-40B4-BE49-F238E27FC236}">
                  <a16:creationId xmlns:a16="http://schemas.microsoft.com/office/drawing/2014/main" id="{AC2782E1-E97A-4860-805A-381C628EF0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59">
              <a:extLst>
                <a:ext uri="{FF2B5EF4-FFF2-40B4-BE49-F238E27FC236}">
                  <a16:creationId xmlns:a16="http://schemas.microsoft.com/office/drawing/2014/main" id="{DA923931-3C79-451C-B0DD-D8C5C9B12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2">
              <a:extLst>
                <a:ext uri="{FF2B5EF4-FFF2-40B4-BE49-F238E27FC236}">
                  <a16:creationId xmlns:a16="http://schemas.microsoft.com/office/drawing/2014/main" id="{96552411-1484-4559-9B19-D82BA727F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59">
              <a:extLst>
                <a:ext uri="{FF2B5EF4-FFF2-40B4-BE49-F238E27FC236}">
                  <a16:creationId xmlns:a16="http://schemas.microsoft.com/office/drawing/2014/main" id="{96625486-87AB-40D0-B29C-F061F36B07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2">
              <a:extLst>
                <a:ext uri="{FF2B5EF4-FFF2-40B4-BE49-F238E27FC236}">
                  <a16:creationId xmlns:a16="http://schemas.microsoft.com/office/drawing/2014/main" id="{5CF69521-6B14-449B-AFAD-5246F7BBF8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59">
              <a:extLst>
                <a:ext uri="{FF2B5EF4-FFF2-40B4-BE49-F238E27FC236}">
                  <a16:creationId xmlns:a16="http://schemas.microsoft.com/office/drawing/2014/main" id="{FCCB1E40-AD9F-4FDE-9794-BA67A8F09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2">
              <a:extLst>
                <a:ext uri="{FF2B5EF4-FFF2-40B4-BE49-F238E27FC236}">
                  <a16:creationId xmlns:a16="http://schemas.microsoft.com/office/drawing/2014/main" id="{072A675B-C9E6-4B87-B488-FB7450C0A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59">
              <a:extLst>
                <a:ext uri="{FF2B5EF4-FFF2-40B4-BE49-F238E27FC236}">
                  <a16:creationId xmlns:a16="http://schemas.microsoft.com/office/drawing/2014/main" id="{07438C80-8A3A-4E13-838D-B676C615B1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a:extLst>
                <a:ext uri="{FF2B5EF4-FFF2-40B4-BE49-F238E27FC236}">
                  <a16:creationId xmlns:a16="http://schemas.microsoft.com/office/drawing/2014/main" id="{03A1462E-5653-41AA-9086-553DD10C1B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59">
              <a:extLst>
                <a:ext uri="{FF2B5EF4-FFF2-40B4-BE49-F238E27FC236}">
                  <a16:creationId xmlns:a16="http://schemas.microsoft.com/office/drawing/2014/main" id="{C5D0C27E-61AE-48DC-95B4-5FEBCE413A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2">
              <a:extLst>
                <a:ext uri="{FF2B5EF4-FFF2-40B4-BE49-F238E27FC236}">
                  <a16:creationId xmlns:a16="http://schemas.microsoft.com/office/drawing/2014/main" id="{AE1C1E45-C712-4F12-B421-9DBD634FCE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59">
              <a:extLst>
                <a:ext uri="{FF2B5EF4-FFF2-40B4-BE49-F238E27FC236}">
                  <a16:creationId xmlns:a16="http://schemas.microsoft.com/office/drawing/2014/main" id="{6537F337-22CC-46D3-8A70-335E1E44E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9997301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9" name="Rectangle 68">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D3CDB30C-1F82-41E6-A067-831D6E891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Rectangle 72">
            <a:extLst>
              <a:ext uri="{FF2B5EF4-FFF2-40B4-BE49-F238E27FC236}">
                <a16:creationId xmlns:a16="http://schemas.microsoft.com/office/drawing/2014/main" id="{2DDA86DD-F997-4F66-A87C-5B58AB6D19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D241B827-437E-40A3-A732-669230D6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1E8548AA-8CB8-4B2C-9A88-789783FC543B}"/>
              </a:ext>
            </a:extLst>
          </p:cNvPr>
          <p:cNvSpPr>
            <a:spLocks noGrp="1"/>
          </p:cNvSpPr>
          <p:nvPr>
            <p:ph type="title"/>
          </p:nvPr>
        </p:nvSpPr>
        <p:spPr>
          <a:xfrm>
            <a:off x="1523984" y="1054121"/>
            <a:ext cx="9465131" cy="1184111"/>
          </a:xfrm>
        </p:spPr>
        <p:txBody>
          <a:bodyPr>
            <a:normAutofit/>
          </a:bodyPr>
          <a:lstStyle/>
          <a:p>
            <a:r>
              <a:rPr lang="en-US" b="1" dirty="0"/>
              <a:t>Prevent</a:t>
            </a:r>
          </a:p>
        </p:txBody>
      </p:sp>
      <p:sp>
        <p:nvSpPr>
          <p:cNvPr id="5" name="Content Placeholder 4">
            <a:extLst>
              <a:ext uri="{FF2B5EF4-FFF2-40B4-BE49-F238E27FC236}">
                <a16:creationId xmlns:a16="http://schemas.microsoft.com/office/drawing/2014/main" id="{2724EA94-98AF-4986-83D4-CB0D2A245CFF}"/>
              </a:ext>
            </a:extLst>
          </p:cNvPr>
          <p:cNvSpPr>
            <a:spLocks noGrp="1"/>
          </p:cNvSpPr>
          <p:nvPr>
            <p:ph idx="1"/>
          </p:nvPr>
        </p:nvSpPr>
        <p:spPr>
          <a:xfrm>
            <a:off x="1524000" y="2399099"/>
            <a:ext cx="9465564" cy="3400969"/>
          </a:xfrm>
        </p:spPr>
        <p:txBody>
          <a:bodyPr>
            <a:normAutofit/>
          </a:bodyPr>
          <a:lstStyle/>
          <a:p>
            <a:r>
              <a:rPr lang="en-US" sz="1900" dirty="0"/>
              <a:t>A first step to prevention is having a compliance program in place that supports early detection and remediation of violations of law and company policies addressing FWA.</a:t>
            </a:r>
          </a:p>
          <a:p>
            <a:pPr marR="363220"/>
            <a:r>
              <a:rPr lang="en-US" sz="1900" spc="-5" dirty="0">
                <a:cs typeface="Calibri"/>
              </a:rPr>
              <a:t>The </a:t>
            </a:r>
            <a:r>
              <a:rPr lang="en-US" sz="1900" spc="-10" dirty="0">
                <a:cs typeface="Calibri"/>
              </a:rPr>
              <a:t>seven </a:t>
            </a:r>
            <a:r>
              <a:rPr lang="en-US" sz="1900" spc="-15" dirty="0">
                <a:cs typeface="Calibri"/>
              </a:rPr>
              <a:t>core </a:t>
            </a:r>
            <a:r>
              <a:rPr lang="en-US" sz="1900" spc="-5" dirty="0">
                <a:cs typeface="Calibri"/>
              </a:rPr>
              <a:t>elements of an </a:t>
            </a:r>
            <a:r>
              <a:rPr lang="en-US" sz="1900" spc="-10" dirty="0">
                <a:cs typeface="Calibri"/>
              </a:rPr>
              <a:t>effective </a:t>
            </a:r>
            <a:r>
              <a:rPr lang="en-US" sz="1900" spc="-5" dirty="0">
                <a:cs typeface="Calibri"/>
              </a:rPr>
              <a:t>compliance</a:t>
            </a:r>
            <a:r>
              <a:rPr lang="en-US" sz="1900" spc="170" dirty="0">
                <a:cs typeface="Calibri"/>
              </a:rPr>
              <a:t> </a:t>
            </a:r>
            <a:r>
              <a:rPr lang="en-US" sz="1900" spc="-15" dirty="0">
                <a:cs typeface="Calibri"/>
              </a:rPr>
              <a:t>program are:</a:t>
            </a:r>
            <a:endParaRPr lang="en-US" sz="1900" dirty="0"/>
          </a:p>
          <a:p>
            <a:pPr marL="756285" lvl="1" indent="-286385">
              <a:tabLst>
                <a:tab pos="299085" algn="l"/>
                <a:tab pos="299720" algn="l"/>
              </a:tabLst>
            </a:pPr>
            <a:r>
              <a:rPr lang="en-US" sz="1900" spc="-5" dirty="0">
                <a:latin typeface="Calibri"/>
                <a:cs typeface="Calibri"/>
              </a:rPr>
              <a:t>High </a:t>
            </a:r>
            <a:r>
              <a:rPr lang="en-US" sz="1900" spc="-10" dirty="0">
                <a:latin typeface="Calibri"/>
                <a:cs typeface="Calibri"/>
              </a:rPr>
              <a:t>Level</a:t>
            </a:r>
            <a:r>
              <a:rPr lang="en-US" sz="1900" spc="-70" dirty="0">
                <a:latin typeface="Calibri"/>
                <a:cs typeface="Calibri"/>
              </a:rPr>
              <a:t> </a:t>
            </a:r>
            <a:r>
              <a:rPr lang="en-US" sz="1900" spc="-10" dirty="0">
                <a:latin typeface="Calibri"/>
                <a:cs typeface="Calibri"/>
              </a:rPr>
              <a:t>Oversight</a:t>
            </a:r>
            <a:endParaRPr lang="en-US" sz="1900" dirty="0">
              <a:latin typeface="Calibri"/>
              <a:cs typeface="Calibri"/>
            </a:endParaRPr>
          </a:p>
          <a:p>
            <a:pPr marL="756285" lvl="1" indent="-286385">
              <a:tabLst>
                <a:tab pos="299085" algn="l"/>
                <a:tab pos="299720" algn="l"/>
              </a:tabLst>
            </a:pPr>
            <a:r>
              <a:rPr lang="en-US" sz="1900" spc="-15" dirty="0">
                <a:latin typeface="Calibri"/>
                <a:cs typeface="Calibri"/>
              </a:rPr>
              <a:t>Written </a:t>
            </a:r>
            <a:r>
              <a:rPr lang="en-US" sz="1900" spc="-10" dirty="0">
                <a:latin typeface="Calibri"/>
                <a:cs typeface="Calibri"/>
              </a:rPr>
              <a:t>Standards, Policies </a:t>
            </a:r>
            <a:r>
              <a:rPr lang="en-US" sz="1900" spc="-5" dirty="0">
                <a:latin typeface="Calibri"/>
                <a:cs typeface="Calibri"/>
              </a:rPr>
              <a:t>&amp; </a:t>
            </a:r>
            <a:r>
              <a:rPr lang="en-US" sz="1900" spc="-10" dirty="0">
                <a:latin typeface="Calibri"/>
                <a:cs typeface="Calibri"/>
              </a:rPr>
              <a:t>Procedures</a:t>
            </a:r>
            <a:endParaRPr lang="en-US" sz="1900" dirty="0">
              <a:latin typeface="Calibri"/>
              <a:cs typeface="Calibri"/>
            </a:endParaRPr>
          </a:p>
          <a:p>
            <a:pPr marL="756285" lvl="1" indent="-286385">
              <a:tabLst>
                <a:tab pos="299085" algn="l"/>
                <a:tab pos="299720" algn="l"/>
              </a:tabLst>
            </a:pPr>
            <a:r>
              <a:rPr lang="en-US" sz="1900" spc="-15" dirty="0">
                <a:latin typeface="Calibri"/>
                <a:cs typeface="Calibri"/>
              </a:rPr>
              <a:t>Effective </a:t>
            </a:r>
            <a:r>
              <a:rPr lang="en-US" sz="1900" spc="-20" dirty="0">
                <a:latin typeface="Calibri"/>
                <a:cs typeface="Calibri"/>
              </a:rPr>
              <a:t>Training </a:t>
            </a:r>
            <a:r>
              <a:rPr lang="en-US" sz="1900" spc="-5" dirty="0">
                <a:latin typeface="Calibri"/>
                <a:cs typeface="Calibri"/>
              </a:rPr>
              <a:t>&amp;</a:t>
            </a:r>
            <a:r>
              <a:rPr lang="en-US" sz="1900" spc="-40" dirty="0">
                <a:latin typeface="Calibri"/>
                <a:cs typeface="Calibri"/>
              </a:rPr>
              <a:t> </a:t>
            </a:r>
            <a:r>
              <a:rPr lang="en-US" sz="1900" spc="-10" dirty="0">
                <a:latin typeface="Calibri"/>
                <a:cs typeface="Calibri"/>
              </a:rPr>
              <a:t>Education</a:t>
            </a:r>
            <a:endParaRPr lang="en-US" sz="1900" dirty="0">
              <a:latin typeface="Calibri"/>
              <a:cs typeface="Calibri"/>
            </a:endParaRPr>
          </a:p>
          <a:p>
            <a:pPr marL="756285" marR="5080" lvl="1" indent="-286385">
              <a:tabLst>
                <a:tab pos="299085" algn="l"/>
                <a:tab pos="299720" algn="l"/>
              </a:tabLst>
            </a:pPr>
            <a:r>
              <a:rPr lang="en-US" sz="1900" spc="-15" dirty="0">
                <a:latin typeface="Calibri"/>
                <a:cs typeface="Calibri"/>
              </a:rPr>
              <a:t>Effective </a:t>
            </a:r>
            <a:r>
              <a:rPr lang="en-US" sz="1900" spc="-5" dirty="0">
                <a:latin typeface="Calibri"/>
                <a:cs typeface="Calibri"/>
              </a:rPr>
              <a:t>Lines of Communication &amp; </a:t>
            </a:r>
            <a:r>
              <a:rPr lang="en-US" sz="1900" spc="-10" dirty="0">
                <a:latin typeface="Calibri"/>
                <a:cs typeface="Calibri"/>
              </a:rPr>
              <a:t>Reporting M</a:t>
            </a:r>
            <a:r>
              <a:rPr lang="en-US" sz="1900" spc="-5" dirty="0">
                <a:latin typeface="Calibri"/>
                <a:cs typeface="Calibri"/>
              </a:rPr>
              <a:t>echanisms</a:t>
            </a:r>
            <a:endParaRPr lang="en-US" sz="1900" dirty="0">
              <a:latin typeface="Calibri"/>
              <a:cs typeface="Calibri"/>
            </a:endParaRPr>
          </a:p>
          <a:p>
            <a:pPr marL="756285" lvl="1" indent="-286385">
              <a:tabLst>
                <a:tab pos="299085" algn="l"/>
                <a:tab pos="299720" algn="l"/>
              </a:tabLst>
            </a:pPr>
            <a:r>
              <a:rPr lang="en-US" sz="1900" spc="-15" dirty="0">
                <a:latin typeface="Calibri"/>
                <a:cs typeface="Calibri"/>
              </a:rPr>
              <a:t>Enforcement </a:t>
            </a:r>
            <a:r>
              <a:rPr lang="en-US" sz="1900" spc="-5" dirty="0">
                <a:latin typeface="Calibri"/>
                <a:cs typeface="Calibri"/>
              </a:rPr>
              <a:t>&amp; Disciplinary</a:t>
            </a:r>
            <a:r>
              <a:rPr lang="en-US" sz="1900" spc="45" dirty="0">
                <a:latin typeface="Calibri"/>
                <a:cs typeface="Calibri"/>
              </a:rPr>
              <a:t> </a:t>
            </a:r>
            <a:r>
              <a:rPr lang="en-US" sz="1900" spc="-5" dirty="0">
                <a:latin typeface="Calibri"/>
                <a:cs typeface="Calibri"/>
              </a:rPr>
              <a:t>Guidelines</a:t>
            </a:r>
            <a:endParaRPr lang="en-US" sz="1900" dirty="0">
              <a:latin typeface="Calibri"/>
              <a:cs typeface="Calibri"/>
            </a:endParaRPr>
          </a:p>
          <a:p>
            <a:pPr marL="756285" lvl="1" indent="-286385">
              <a:tabLst>
                <a:tab pos="299085" algn="l"/>
                <a:tab pos="299720" algn="l"/>
              </a:tabLst>
            </a:pPr>
            <a:r>
              <a:rPr lang="en-US" sz="1900" spc="-5" dirty="0">
                <a:latin typeface="Calibri"/>
                <a:cs typeface="Calibri"/>
              </a:rPr>
              <a:t>Monitoring &amp;</a:t>
            </a:r>
            <a:r>
              <a:rPr lang="en-US" sz="1900" spc="-85" dirty="0">
                <a:latin typeface="Calibri"/>
                <a:cs typeface="Calibri"/>
              </a:rPr>
              <a:t> </a:t>
            </a:r>
            <a:r>
              <a:rPr lang="en-US" sz="1900" dirty="0">
                <a:latin typeface="Calibri"/>
                <a:cs typeface="Calibri"/>
              </a:rPr>
              <a:t>Auditing</a:t>
            </a:r>
          </a:p>
          <a:p>
            <a:pPr marL="756285" lvl="1" indent="-286385">
              <a:tabLst>
                <a:tab pos="299085" algn="l"/>
                <a:tab pos="299720" algn="l"/>
              </a:tabLst>
            </a:pPr>
            <a:r>
              <a:rPr lang="en-US" sz="1900" spc="-15" dirty="0">
                <a:latin typeface="Calibri"/>
                <a:cs typeface="Calibri"/>
              </a:rPr>
              <a:t>Prompt </a:t>
            </a:r>
            <a:r>
              <a:rPr lang="en-US" sz="1900" spc="-10" dirty="0">
                <a:latin typeface="Calibri"/>
                <a:cs typeface="Calibri"/>
              </a:rPr>
              <a:t>Responses to </a:t>
            </a:r>
            <a:r>
              <a:rPr lang="en-US" sz="1900" spc="-5" dirty="0">
                <a:latin typeface="Calibri"/>
                <a:cs typeface="Calibri"/>
              </a:rPr>
              <a:t>Identified</a:t>
            </a:r>
            <a:r>
              <a:rPr lang="en-US" sz="1900" spc="50" dirty="0">
                <a:latin typeface="Calibri"/>
                <a:cs typeface="Calibri"/>
              </a:rPr>
              <a:t> </a:t>
            </a:r>
            <a:r>
              <a:rPr lang="en-US" sz="1900" spc="-5" dirty="0">
                <a:latin typeface="Calibri"/>
                <a:cs typeface="Calibri"/>
              </a:rPr>
              <a:t>Issues</a:t>
            </a:r>
            <a:endParaRPr lang="en-US" sz="1900" dirty="0">
              <a:latin typeface="Calibri"/>
              <a:cs typeface="Calibri"/>
            </a:endParaRPr>
          </a:p>
        </p:txBody>
      </p:sp>
    </p:spTree>
    <p:extLst>
      <p:ext uri="{BB962C8B-B14F-4D97-AF65-F5344CB8AC3E}">
        <p14:creationId xmlns:p14="http://schemas.microsoft.com/office/powerpoint/2010/main" val="8801883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7" name="Rectangle 66">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D3CDB30C-1F82-41E6-A067-831D6E891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2DDA86DD-F997-4F66-A87C-5B58AB6D19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Rectangle 72">
            <a:extLst>
              <a:ext uri="{FF2B5EF4-FFF2-40B4-BE49-F238E27FC236}">
                <a16:creationId xmlns:a16="http://schemas.microsoft.com/office/drawing/2014/main" id="{D241B827-437E-40A3-A732-669230D6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3B349E9-9A6F-4331-9686-AF4817A469C8}"/>
              </a:ext>
            </a:extLst>
          </p:cNvPr>
          <p:cNvSpPr>
            <a:spLocks noGrp="1"/>
          </p:cNvSpPr>
          <p:nvPr>
            <p:ph type="title"/>
          </p:nvPr>
        </p:nvSpPr>
        <p:spPr>
          <a:xfrm>
            <a:off x="1523984" y="1054121"/>
            <a:ext cx="9465131" cy="1184111"/>
          </a:xfrm>
        </p:spPr>
        <p:txBody>
          <a:bodyPr>
            <a:normAutofit/>
          </a:bodyPr>
          <a:lstStyle/>
          <a:p>
            <a:r>
              <a:rPr lang="en-US" b="1" dirty="0"/>
              <a:t>Detect</a:t>
            </a:r>
            <a:endParaRPr lang="en-US" dirty="0"/>
          </a:p>
        </p:txBody>
      </p:sp>
      <p:sp>
        <p:nvSpPr>
          <p:cNvPr id="3" name="Content Placeholder 2">
            <a:extLst>
              <a:ext uri="{FF2B5EF4-FFF2-40B4-BE49-F238E27FC236}">
                <a16:creationId xmlns:a16="http://schemas.microsoft.com/office/drawing/2014/main" id="{C2789498-D84E-43D5-87C8-B24A74ACC466}"/>
              </a:ext>
            </a:extLst>
          </p:cNvPr>
          <p:cNvSpPr>
            <a:spLocks noGrp="1"/>
          </p:cNvSpPr>
          <p:nvPr>
            <p:ph idx="1"/>
          </p:nvPr>
        </p:nvSpPr>
        <p:spPr>
          <a:xfrm>
            <a:off x="1524000" y="2399099"/>
            <a:ext cx="9465564" cy="3400969"/>
          </a:xfrm>
        </p:spPr>
        <p:txBody>
          <a:bodyPr>
            <a:normAutofit/>
          </a:bodyPr>
          <a:lstStyle/>
          <a:p>
            <a:r>
              <a:rPr lang="en-US" sz="2200" dirty="0"/>
              <a:t>Detection is a key component of fighting healthcare FWA, which may come in many forms.</a:t>
            </a:r>
          </a:p>
          <a:p>
            <a:r>
              <a:rPr lang="en-US" sz="2200" dirty="0"/>
              <a:t>Companies may use sophisticated data analytics and both prospective (pre-payment) and retrospective (after payment) methods to detect FWA.</a:t>
            </a:r>
          </a:p>
          <a:p>
            <a:r>
              <a:rPr lang="en-US" sz="2200" dirty="0"/>
              <a:t>Healthcare fraud examples include:</a:t>
            </a:r>
          </a:p>
          <a:p>
            <a:pPr lvl="1"/>
            <a:r>
              <a:rPr lang="en-US" sz="2200" dirty="0"/>
              <a:t>Medical identify theft</a:t>
            </a:r>
          </a:p>
          <a:p>
            <a:pPr lvl="1"/>
            <a:r>
              <a:rPr lang="en-US" sz="2200" dirty="0"/>
              <a:t>Falsification of records</a:t>
            </a:r>
          </a:p>
          <a:p>
            <a:pPr lvl="1"/>
            <a:r>
              <a:rPr lang="en-US" sz="2200" dirty="0"/>
              <a:t>Other situations that may seem suspicious to you in your role</a:t>
            </a:r>
          </a:p>
          <a:p>
            <a:endParaRPr lang="en-US" sz="2200" dirty="0"/>
          </a:p>
        </p:txBody>
      </p:sp>
    </p:spTree>
    <p:extLst>
      <p:ext uri="{BB962C8B-B14F-4D97-AF65-F5344CB8AC3E}">
        <p14:creationId xmlns:p14="http://schemas.microsoft.com/office/powerpoint/2010/main" val="4126772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7CAA997-4A16-4624-88FC-B3BB9DE63F5E}"/>
              </a:ext>
            </a:extLst>
          </p:cNvPr>
          <p:cNvSpPr>
            <a:spLocks noGrp="1"/>
          </p:cNvSpPr>
          <p:nvPr>
            <p:ph type="title"/>
          </p:nvPr>
        </p:nvSpPr>
        <p:spPr>
          <a:xfrm>
            <a:off x="838200" y="557188"/>
            <a:ext cx="10515600" cy="1133499"/>
          </a:xfrm>
        </p:spPr>
        <p:txBody>
          <a:bodyPr vert="horz" lIns="91440" tIns="45720" rIns="91440" bIns="45720" rtlCol="0">
            <a:normAutofit/>
          </a:bodyPr>
          <a:lstStyle/>
          <a:p>
            <a:pPr algn="ctr"/>
            <a:r>
              <a:rPr lang="en-US" sz="5200" kern="1200" dirty="0">
                <a:latin typeface="+mj-lt"/>
                <a:ea typeface="+mj-ea"/>
                <a:cs typeface="+mj-cs"/>
              </a:rPr>
              <a:t>Examples of Suspicious Activity </a:t>
            </a:r>
          </a:p>
        </p:txBody>
      </p:sp>
      <p:graphicFrame>
        <p:nvGraphicFramePr>
          <p:cNvPr id="4" name="Diagram 3">
            <a:extLst>
              <a:ext uri="{FF2B5EF4-FFF2-40B4-BE49-F238E27FC236}">
                <a16:creationId xmlns:a16="http://schemas.microsoft.com/office/drawing/2014/main" id="{B674EEC4-4B94-4A23-8799-B14E67F0A55B}"/>
              </a:ext>
            </a:extLst>
          </p:cNvPr>
          <p:cNvGraphicFramePr/>
          <p:nvPr>
            <p:extLst>
              <p:ext uri="{D42A27DB-BD31-4B8C-83A1-F6EECF244321}">
                <p14:modId xmlns:p14="http://schemas.microsoft.com/office/powerpoint/2010/main" val="134028806"/>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extLst>
              <a:ext uri="{FF2B5EF4-FFF2-40B4-BE49-F238E27FC236}">
                <a16:creationId xmlns:a16="http://schemas.microsoft.com/office/drawing/2014/main" id="{9796982E-9C00-4BD4-B84F-E93C732BB362}"/>
              </a:ext>
            </a:extLst>
          </p:cNvPr>
          <p:cNvSpPr txBox="1"/>
          <p:nvPr/>
        </p:nvSpPr>
        <p:spPr>
          <a:xfrm>
            <a:off x="997527" y="6300812"/>
            <a:ext cx="6096000" cy="369332"/>
          </a:xfrm>
          <a:prstGeom prst="rect">
            <a:avLst/>
          </a:prstGeom>
          <a:noFill/>
        </p:spPr>
        <p:txBody>
          <a:bodyPr wrap="square">
            <a:spAutoFit/>
          </a:bodyPr>
          <a:lstStyle/>
          <a:p>
            <a:pPr lvl="0">
              <a:buNone/>
            </a:pPr>
            <a:r>
              <a:rPr lang="en-US" spc="-5" dirty="0">
                <a:cs typeface="Calibri"/>
              </a:rPr>
              <a:t>*These </a:t>
            </a:r>
            <a:r>
              <a:rPr lang="en-US" spc="-15" dirty="0">
                <a:cs typeface="Calibri"/>
              </a:rPr>
              <a:t>are </a:t>
            </a:r>
            <a:r>
              <a:rPr lang="en-US" spc="-5" dirty="0">
                <a:cs typeface="Calibri"/>
              </a:rPr>
              <a:t>only some </a:t>
            </a:r>
            <a:r>
              <a:rPr lang="en-US" spc="-10" dirty="0">
                <a:cs typeface="Calibri"/>
              </a:rPr>
              <a:t>examples </a:t>
            </a:r>
            <a:r>
              <a:rPr lang="en-US" spc="-5" dirty="0">
                <a:cs typeface="Calibri"/>
              </a:rPr>
              <a:t>of potential f</a:t>
            </a:r>
            <a:r>
              <a:rPr lang="en-US" spc="-10" dirty="0">
                <a:cs typeface="Calibri"/>
              </a:rPr>
              <a:t>raud </a:t>
            </a:r>
            <a:r>
              <a:rPr lang="en-US" spc="-5" dirty="0">
                <a:cs typeface="Calibri"/>
              </a:rPr>
              <a:t>and</a:t>
            </a:r>
            <a:r>
              <a:rPr lang="en-US" spc="70" dirty="0">
                <a:cs typeface="Calibri"/>
              </a:rPr>
              <a:t> </a:t>
            </a:r>
            <a:r>
              <a:rPr lang="en-US" spc="-5" dirty="0">
                <a:cs typeface="Calibri"/>
              </a:rPr>
              <a:t>abuse</a:t>
            </a:r>
            <a:endParaRPr lang="en-US" dirty="0">
              <a:latin typeface="Calibri"/>
              <a:cs typeface="Calibri"/>
            </a:endParaRPr>
          </a:p>
        </p:txBody>
      </p:sp>
    </p:spTree>
    <p:extLst>
      <p:ext uri="{BB962C8B-B14F-4D97-AF65-F5344CB8AC3E}">
        <p14:creationId xmlns:p14="http://schemas.microsoft.com/office/powerpoint/2010/main" val="19785186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257363FD-7E77-4145-9483-331A807A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6802" cy="6858000"/>
          </a:xfrm>
          <a:prstGeom prst="rect">
            <a:avLst/>
          </a:prstGeom>
          <a:gradFill flip="none" rotWithShape="1">
            <a:gsLst>
              <a:gs pos="28000">
                <a:schemeClr val="bg2">
                  <a:alpha val="84000"/>
                </a:schemeClr>
              </a:gs>
              <a:gs pos="74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0C6359C-38ED-4B95-913F-9EC52D865253}"/>
              </a:ext>
            </a:extLst>
          </p:cNvPr>
          <p:cNvSpPr>
            <a:spLocks noGrp="1"/>
          </p:cNvSpPr>
          <p:nvPr>
            <p:ph type="title"/>
          </p:nvPr>
        </p:nvSpPr>
        <p:spPr>
          <a:xfrm>
            <a:off x="838200" y="365125"/>
            <a:ext cx="10515600" cy="1325563"/>
          </a:xfrm>
        </p:spPr>
        <p:txBody>
          <a:bodyPr vert="horz" lIns="91440" tIns="45720" rIns="91440" bIns="45720" rtlCol="0">
            <a:normAutofit/>
          </a:bodyPr>
          <a:lstStyle/>
          <a:p>
            <a:pPr algn="ctr"/>
            <a:r>
              <a:rPr lang="en-US" sz="5200" kern="1200" dirty="0">
                <a:latin typeface="+mj-lt"/>
                <a:ea typeface="+mj-ea"/>
                <a:cs typeface="+mj-cs"/>
              </a:rPr>
              <a:t>Examples of Suspicious Activity </a:t>
            </a:r>
          </a:p>
        </p:txBody>
      </p:sp>
      <p:graphicFrame>
        <p:nvGraphicFramePr>
          <p:cNvPr id="5" name="Content Placeholder 2">
            <a:extLst>
              <a:ext uri="{FF2B5EF4-FFF2-40B4-BE49-F238E27FC236}">
                <a16:creationId xmlns:a16="http://schemas.microsoft.com/office/drawing/2014/main" id="{A7624E30-471B-474A-90E9-C41B039F5314}"/>
              </a:ext>
            </a:extLst>
          </p:cNvPr>
          <p:cNvGraphicFramePr>
            <a:graphicFrameLocks noGrp="1"/>
          </p:cNvGraphicFramePr>
          <p:nvPr>
            <p:ph idx="1"/>
            <p:extLst>
              <p:ext uri="{D42A27DB-BD31-4B8C-83A1-F6EECF244321}">
                <p14:modId xmlns:p14="http://schemas.microsoft.com/office/powerpoint/2010/main" val="182718595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a:extLst>
              <a:ext uri="{FF2B5EF4-FFF2-40B4-BE49-F238E27FC236}">
                <a16:creationId xmlns:a16="http://schemas.microsoft.com/office/drawing/2014/main" id="{0E7887BA-6F48-4510-B076-3CC21F8229C1}"/>
              </a:ext>
            </a:extLst>
          </p:cNvPr>
          <p:cNvSpPr txBox="1"/>
          <p:nvPr/>
        </p:nvSpPr>
        <p:spPr>
          <a:xfrm>
            <a:off x="755073" y="6306127"/>
            <a:ext cx="6100618" cy="369332"/>
          </a:xfrm>
          <a:prstGeom prst="rect">
            <a:avLst/>
          </a:prstGeom>
          <a:noFill/>
        </p:spPr>
        <p:txBody>
          <a:bodyPr wrap="square">
            <a:spAutoFit/>
          </a:bodyPr>
          <a:lstStyle/>
          <a:p>
            <a:pPr lvl="0">
              <a:buNone/>
            </a:pPr>
            <a:r>
              <a:rPr lang="en-US" dirty="0"/>
              <a:t>*These are only some examples of potential fraud and abuse</a:t>
            </a:r>
          </a:p>
        </p:txBody>
      </p:sp>
    </p:spTree>
    <p:extLst>
      <p:ext uri="{BB962C8B-B14F-4D97-AF65-F5344CB8AC3E}">
        <p14:creationId xmlns:p14="http://schemas.microsoft.com/office/powerpoint/2010/main" val="21838758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02239D2-A05D-4A1C-9F06-FBA7FC730E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AF66C53-E2A1-4759-97EC-8A067DC0CEF5}"/>
              </a:ext>
            </a:extLst>
          </p:cNvPr>
          <p:cNvSpPr>
            <a:spLocks noGrp="1"/>
          </p:cNvSpPr>
          <p:nvPr>
            <p:ph type="title"/>
          </p:nvPr>
        </p:nvSpPr>
        <p:spPr>
          <a:xfrm>
            <a:off x="1009650" y="533003"/>
            <a:ext cx="9994900" cy="1118394"/>
          </a:xfrm>
        </p:spPr>
        <p:txBody>
          <a:bodyPr vert="horz" lIns="91440" tIns="45720" rIns="91440" bIns="45720" rtlCol="0" anchor="t">
            <a:normAutofit/>
          </a:bodyPr>
          <a:lstStyle/>
          <a:p>
            <a:pPr algn="ctr"/>
            <a:r>
              <a:rPr lang="en-US" sz="5200" kern="1200" dirty="0">
                <a:latin typeface="+mj-lt"/>
                <a:ea typeface="+mj-ea"/>
                <a:cs typeface="+mj-cs"/>
              </a:rPr>
              <a:t>Examples of Suspicious Activity </a:t>
            </a:r>
          </a:p>
        </p:txBody>
      </p:sp>
      <p:graphicFrame>
        <p:nvGraphicFramePr>
          <p:cNvPr id="5" name="Content Placeholder 2">
            <a:extLst>
              <a:ext uri="{FF2B5EF4-FFF2-40B4-BE49-F238E27FC236}">
                <a16:creationId xmlns:a16="http://schemas.microsoft.com/office/drawing/2014/main" id="{3674CCFE-C081-4E9F-BDE1-3881C147381B}"/>
              </a:ext>
            </a:extLst>
          </p:cNvPr>
          <p:cNvGraphicFramePr>
            <a:graphicFrameLocks noGrp="1"/>
          </p:cNvGraphicFramePr>
          <p:nvPr>
            <p:ph idx="1"/>
            <p:extLst>
              <p:ext uri="{D42A27DB-BD31-4B8C-83A1-F6EECF244321}">
                <p14:modId xmlns:p14="http://schemas.microsoft.com/office/powerpoint/2010/main" val="1215762295"/>
              </p:ext>
            </p:extLst>
          </p:nvPr>
        </p:nvGraphicFramePr>
        <p:xfrm>
          <a:off x="1009650" y="1847849"/>
          <a:ext cx="9994900" cy="42545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49791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 name="Rectangle 103">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D3CDB30C-1F82-41E6-A067-831D6E891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2DDA86DD-F997-4F66-A87C-5B58AB6D19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D241B827-437E-40A3-A732-669230D6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6CF3849-652C-431E-B885-2CCA2C6E0594}"/>
              </a:ext>
            </a:extLst>
          </p:cNvPr>
          <p:cNvSpPr>
            <a:spLocks noGrp="1"/>
          </p:cNvSpPr>
          <p:nvPr>
            <p:ph type="title"/>
          </p:nvPr>
        </p:nvSpPr>
        <p:spPr>
          <a:xfrm>
            <a:off x="1202435" y="765886"/>
            <a:ext cx="9465131" cy="1184111"/>
          </a:xfrm>
        </p:spPr>
        <p:txBody>
          <a:bodyPr>
            <a:normAutofit/>
          </a:bodyPr>
          <a:lstStyle/>
          <a:p>
            <a:r>
              <a:rPr lang="en-US" dirty="0"/>
              <a:t>Healthcare Fraud, Waste and Abuse</a:t>
            </a:r>
          </a:p>
        </p:txBody>
      </p:sp>
      <p:sp>
        <p:nvSpPr>
          <p:cNvPr id="4" name="Content Placeholder 3">
            <a:extLst>
              <a:ext uri="{FF2B5EF4-FFF2-40B4-BE49-F238E27FC236}">
                <a16:creationId xmlns:a16="http://schemas.microsoft.com/office/drawing/2014/main" id="{84568DEA-4C7F-4F87-8011-03DFE2ADA7F8}"/>
              </a:ext>
            </a:extLst>
          </p:cNvPr>
          <p:cNvSpPr>
            <a:spLocks noGrp="1"/>
          </p:cNvSpPr>
          <p:nvPr>
            <p:ph idx="1"/>
          </p:nvPr>
        </p:nvSpPr>
        <p:spPr>
          <a:xfrm>
            <a:off x="1202435" y="1949997"/>
            <a:ext cx="10737317" cy="3850071"/>
          </a:xfrm>
        </p:spPr>
        <p:txBody>
          <a:bodyPr>
            <a:normAutofit/>
          </a:bodyPr>
          <a:lstStyle/>
          <a:p>
            <a:pPr>
              <a:spcBef>
                <a:spcPts val="0"/>
              </a:spcBef>
              <a:spcAft>
                <a:spcPts val="80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Fraud, waste and abuse (FWA) continue to take a heavy toll on the healthcare system.  In </a:t>
            </a:r>
            <a:r>
              <a:rPr lang="en-US" sz="2200" dirty="0">
                <a:latin typeface="Segoe UI" panose="020B0502040204020203" pitchFamily="34" charset="0"/>
              </a:rPr>
              <a:t>2021, </a:t>
            </a:r>
            <a:r>
              <a:rPr lang="en-US" sz="2200" dirty="0">
                <a:latin typeface="Calibri" panose="020F0502020204030204" pitchFamily="34" charset="0"/>
                <a:cs typeface="Times New Roman" panose="02020603050405020304" pitchFamily="18" charset="0"/>
              </a:rPr>
              <a:t>the Federal Government won or negotiated more than $5 billion in healthcare fraud judgments and settlements</a:t>
            </a:r>
            <a:r>
              <a:rPr lang="en-US" sz="2200" dirty="0">
                <a:latin typeface="Segoe UI" panose="020B0502040204020203" pitchFamily="34" charset="0"/>
              </a:rPr>
              <a:t>. </a:t>
            </a:r>
            <a:r>
              <a:rPr lang="en-US" sz="2200" dirty="0">
                <a:effectLst/>
                <a:latin typeface="Calibri" panose="020F0502020204030204" pitchFamily="34" charset="0"/>
                <a:ea typeface="Calibri" panose="020F0502020204030204" pitchFamily="34" charset="0"/>
                <a:cs typeface="Times New Roman" panose="02020603050405020304" pitchFamily="18" charset="0"/>
              </a:rPr>
              <a:t>​</a:t>
            </a:r>
          </a:p>
          <a:p>
            <a:pPr>
              <a:spcBef>
                <a:spcPts val="0"/>
              </a:spcBef>
              <a:spcAft>
                <a:spcPts val="80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A compliance program contains measures to prevent, detect and correct FWA. We all have a role to play in detecting FWA. Be alert for suspicious activities and report anything you notice.</a:t>
            </a:r>
          </a:p>
          <a:p>
            <a:pPr>
              <a:spcBef>
                <a:spcPts val="0"/>
              </a:spcBef>
              <a:spcAft>
                <a:spcPts val="80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Compliance programs are designed to ensure that we meet all legal, regulatory and business requirements, both domestic and international.  They reflect our commitment to reduce the potential for non-compliance with these requirements. </a:t>
            </a:r>
            <a:endParaRPr lang="en-US" sz="2200" dirty="0"/>
          </a:p>
        </p:txBody>
      </p:sp>
    </p:spTree>
    <p:extLst>
      <p:ext uri="{BB962C8B-B14F-4D97-AF65-F5344CB8AC3E}">
        <p14:creationId xmlns:p14="http://schemas.microsoft.com/office/powerpoint/2010/main" val="11804225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0" name="Rectangle 99">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id="{D3CDB30C-1F82-41E6-A067-831D6E891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2DDA86DD-F997-4F66-A87C-5B58AB6D19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D241B827-437E-40A3-A732-669230D6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D087932-90AB-41A6-97F2-2074D4B3F79E}"/>
              </a:ext>
            </a:extLst>
          </p:cNvPr>
          <p:cNvSpPr>
            <a:spLocks noGrp="1"/>
          </p:cNvSpPr>
          <p:nvPr>
            <p:ph type="title"/>
          </p:nvPr>
        </p:nvSpPr>
        <p:spPr>
          <a:xfrm>
            <a:off x="1523984" y="1054121"/>
            <a:ext cx="9465131" cy="1184111"/>
          </a:xfrm>
        </p:spPr>
        <p:txBody>
          <a:bodyPr>
            <a:normAutofit/>
          </a:bodyPr>
          <a:lstStyle/>
          <a:p>
            <a:r>
              <a:rPr lang="en-US" b="1" dirty="0"/>
              <a:t>Correct</a:t>
            </a:r>
          </a:p>
        </p:txBody>
      </p:sp>
      <p:sp>
        <p:nvSpPr>
          <p:cNvPr id="3" name="Content Placeholder 2">
            <a:extLst>
              <a:ext uri="{FF2B5EF4-FFF2-40B4-BE49-F238E27FC236}">
                <a16:creationId xmlns:a16="http://schemas.microsoft.com/office/drawing/2014/main" id="{281AD9A5-780B-4DA3-9282-F0C0F9D0207B}"/>
              </a:ext>
            </a:extLst>
          </p:cNvPr>
          <p:cNvSpPr>
            <a:spLocks noGrp="1"/>
          </p:cNvSpPr>
          <p:nvPr>
            <p:ph idx="1"/>
          </p:nvPr>
        </p:nvSpPr>
        <p:spPr>
          <a:xfrm>
            <a:off x="1524000" y="2399099"/>
            <a:ext cx="9465564" cy="3400969"/>
          </a:xfrm>
        </p:spPr>
        <p:txBody>
          <a:bodyPr>
            <a:normAutofit/>
          </a:bodyPr>
          <a:lstStyle/>
          <a:p>
            <a:pPr marL="0" indent="0">
              <a:buNone/>
            </a:pPr>
            <a:r>
              <a:rPr lang="en-US" sz="2000" dirty="0"/>
              <a:t>Prompt response and corrective action for detected offenses are important parts of the Prevent, Detect and Correct Lifecycle.  This includes, but is not limited to:</a:t>
            </a:r>
          </a:p>
          <a:p>
            <a:r>
              <a:rPr lang="en-US" sz="2000" dirty="0"/>
              <a:t>Investigate: It is important for the appropriate department to conduct a timely, well-documented and reasonable inquiry or investigation into the detected offense.</a:t>
            </a:r>
          </a:p>
          <a:p>
            <a:r>
              <a:rPr lang="en-US" sz="2000" dirty="0"/>
              <a:t>Notify Provider(s):  If the detected offense impacts a provider, notification, education and recovery efforts may be warranted by the appropriate team.</a:t>
            </a:r>
          </a:p>
          <a:p>
            <a:r>
              <a:rPr lang="en-US" sz="2000" dirty="0"/>
              <a:t>Refer to Enforcement Agency:  Refer suspected healthcare fraud, waste and abuse matters to law enforcement and regulatory agencies as appropriate or as required by law.</a:t>
            </a:r>
          </a:p>
        </p:txBody>
      </p:sp>
    </p:spTree>
    <p:extLst>
      <p:ext uri="{BB962C8B-B14F-4D97-AF65-F5344CB8AC3E}">
        <p14:creationId xmlns:p14="http://schemas.microsoft.com/office/powerpoint/2010/main" val="21933744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7" name="Rectangle 66">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D3CDB30C-1F82-41E6-A067-831D6E891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2DDA86DD-F997-4F66-A87C-5B58AB6D19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Rectangle 72">
            <a:extLst>
              <a:ext uri="{FF2B5EF4-FFF2-40B4-BE49-F238E27FC236}">
                <a16:creationId xmlns:a16="http://schemas.microsoft.com/office/drawing/2014/main" id="{D241B827-437E-40A3-A732-669230D6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5FBFA8E-14EC-42C5-9F70-CC14E5C36006}"/>
              </a:ext>
            </a:extLst>
          </p:cNvPr>
          <p:cNvSpPr>
            <a:spLocks noGrp="1"/>
          </p:cNvSpPr>
          <p:nvPr>
            <p:ph type="title"/>
          </p:nvPr>
        </p:nvSpPr>
        <p:spPr>
          <a:xfrm>
            <a:off x="1523984" y="1054121"/>
            <a:ext cx="9465131" cy="1184111"/>
          </a:xfrm>
        </p:spPr>
        <p:txBody>
          <a:bodyPr>
            <a:normAutofit/>
          </a:bodyPr>
          <a:lstStyle/>
          <a:p>
            <a:r>
              <a:rPr lang="en-US" b="1" dirty="0"/>
              <a:t>Report</a:t>
            </a:r>
          </a:p>
        </p:txBody>
      </p:sp>
      <p:sp>
        <p:nvSpPr>
          <p:cNvPr id="3" name="Content Placeholder 2">
            <a:extLst>
              <a:ext uri="{FF2B5EF4-FFF2-40B4-BE49-F238E27FC236}">
                <a16:creationId xmlns:a16="http://schemas.microsoft.com/office/drawing/2014/main" id="{7A5098B2-D7F2-40EB-A9D3-870EDA4D7047}"/>
              </a:ext>
            </a:extLst>
          </p:cNvPr>
          <p:cNvSpPr>
            <a:spLocks noGrp="1"/>
          </p:cNvSpPr>
          <p:nvPr>
            <p:ph idx="1"/>
          </p:nvPr>
        </p:nvSpPr>
        <p:spPr>
          <a:xfrm>
            <a:off x="1431637" y="2122008"/>
            <a:ext cx="9465564" cy="3400969"/>
          </a:xfrm>
        </p:spPr>
        <p:txBody>
          <a:bodyPr>
            <a:normAutofit fontScale="92500" lnSpcReduction="10000"/>
          </a:bodyPr>
          <a:lstStyle/>
          <a:p>
            <a:endParaRPr lang="en-US" sz="2000" dirty="0"/>
          </a:p>
          <a:p>
            <a:pPr marL="0" indent="0">
              <a:buNone/>
            </a:pPr>
            <a:r>
              <a:rPr lang="en-US" sz="2000" dirty="0"/>
              <a:t>Do you know where to report suspicious situations? Here are some options:</a:t>
            </a:r>
          </a:p>
          <a:p>
            <a:r>
              <a:rPr lang="en-US" sz="2000" dirty="0"/>
              <a:t>Healthcare Fraud Tip Line</a:t>
            </a:r>
          </a:p>
          <a:p>
            <a:r>
              <a:rPr lang="en-US" sz="2000" dirty="0"/>
              <a:t>Phone: &lt;insert company fraud hotline number – or use UHC reporting information 1-866-242-7727&gt;</a:t>
            </a:r>
          </a:p>
          <a:p>
            <a:r>
              <a:rPr lang="en-US" sz="2000" dirty="0"/>
              <a:t>Online: &lt;insert applicable resource or reference&gt; or use the UHG ethics point website: </a:t>
            </a:r>
            <a:r>
              <a:rPr lang="en-US" sz="2000" b="0" i="0" u="none" strike="noStrike" baseline="0" dirty="0">
                <a:latin typeface="Calibri" panose="020F0502020204030204" pitchFamily="34" charset="0"/>
              </a:rPr>
              <a:t>uhghelpcenter.ethicspoint.com</a:t>
            </a:r>
            <a:r>
              <a:rPr lang="en-US" sz="2000" dirty="0"/>
              <a:t> </a:t>
            </a:r>
          </a:p>
          <a:p>
            <a:r>
              <a:rPr lang="en-US" sz="2000" dirty="0"/>
              <a:t>&lt;enter information regarding where your employees can report suspicious activity within your organization&gt;</a:t>
            </a:r>
          </a:p>
          <a:p>
            <a:r>
              <a:rPr lang="en-US" sz="2000" dirty="0"/>
              <a:t>&lt;insert your company’s non-retaliation policy/link&gt;</a:t>
            </a:r>
          </a:p>
        </p:txBody>
      </p:sp>
      <p:sp>
        <p:nvSpPr>
          <p:cNvPr id="4" name="TextBox 3">
            <a:extLst>
              <a:ext uri="{FF2B5EF4-FFF2-40B4-BE49-F238E27FC236}">
                <a16:creationId xmlns:a16="http://schemas.microsoft.com/office/drawing/2014/main" id="{016F7954-46B1-4385-9FB0-25BE74A8FF99}"/>
              </a:ext>
            </a:extLst>
          </p:cNvPr>
          <p:cNvSpPr txBox="1"/>
          <p:nvPr/>
        </p:nvSpPr>
        <p:spPr>
          <a:xfrm>
            <a:off x="1523984" y="5846618"/>
            <a:ext cx="9134780" cy="646331"/>
          </a:xfrm>
          <a:prstGeom prst="rect">
            <a:avLst/>
          </a:prstGeom>
          <a:solidFill>
            <a:schemeClr val="accent1">
              <a:lumMod val="20000"/>
              <a:lumOff val="80000"/>
            </a:schemeClr>
          </a:solidFill>
        </p:spPr>
        <p:txBody>
          <a:bodyPr wrap="square" rtlCol="0">
            <a:spAutoFit/>
          </a:bodyPr>
          <a:lstStyle/>
          <a:p>
            <a:r>
              <a:rPr lang="en-US" b="1" dirty="0"/>
              <a:t>Please update this slide with information relevant to your organization.  You may include the UnitedHealthcare resources provided if on our Resource slide as applicable.</a:t>
            </a:r>
          </a:p>
        </p:txBody>
      </p:sp>
    </p:spTree>
    <p:extLst>
      <p:ext uri="{BB962C8B-B14F-4D97-AF65-F5344CB8AC3E}">
        <p14:creationId xmlns:p14="http://schemas.microsoft.com/office/powerpoint/2010/main" val="21802375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2DE53-55B1-45F2-B5F1-DD4F1185B94C}"/>
              </a:ext>
            </a:extLst>
          </p:cNvPr>
          <p:cNvSpPr>
            <a:spLocks noGrp="1"/>
          </p:cNvSpPr>
          <p:nvPr>
            <p:ph type="title"/>
          </p:nvPr>
        </p:nvSpPr>
        <p:spPr>
          <a:xfrm>
            <a:off x="344623" y="320675"/>
            <a:ext cx="11407487" cy="1325563"/>
          </a:xfrm>
        </p:spPr>
        <p:txBody>
          <a:bodyPr vert="horz" lIns="91440" tIns="45720" rIns="91440" bIns="45720" rtlCol="0">
            <a:normAutofit/>
          </a:bodyPr>
          <a:lstStyle/>
          <a:p>
            <a:r>
              <a:rPr lang="en-US" sz="5400" kern="1200">
                <a:latin typeface="+mj-lt"/>
                <a:ea typeface="+mj-ea"/>
                <a:cs typeface="+mj-cs"/>
              </a:rPr>
              <a:t>Resources</a:t>
            </a:r>
          </a:p>
        </p:txBody>
      </p:sp>
      <p:sp>
        <p:nvSpPr>
          <p:cNvPr id="37" name="Rectangle 36">
            <a:extLst>
              <a:ext uri="{FF2B5EF4-FFF2-40B4-BE49-F238E27FC236}">
                <a16:creationId xmlns:a16="http://schemas.microsoft.com/office/drawing/2014/main" id="{6D19922F-AD68-4E94-85E8-0AA44A1B1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032938" y="-6032938"/>
            <a:ext cx="126124" cy="12192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4" name="Table 4">
            <a:extLst>
              <a:ext uri="{FF2B5EF4-FFF2-40B4-BE49-F238E27FC236}">
                <a16:creationId xmlns:a16="http://schemas.microsoft.com/office/drawing/2014/main" id="{BD31DEE7-648B-45B1-85C5-10CB854A40E3}"/>
              </a:ext>
            </a:extLst>
          </p:cNvPr>
          <p:cNvGraphicFramePr>
            <a:graphicFrameLocks noGrp="1"/>
          </p:cNvGraphicFramePr>
          <p:nvPr>
            <p:ph idx="1"/>
            <p:extLst>
              <p:ext uri="{D42A27DB-BD31-4B8C-83A1-F6EECF244321}">
                <p14:modId xmlns:p14="http://schemas.microsoft.com/office/powerpoint/2010/main" val="821947349"/>
              </p:ext>
            </p:extLst>
          </p:nvPr>
        </p:nvGraphicFramePr>
        <p:xfrm>
          <a:off x="554181" y="1514765"/>
          <a:ext cx="10935855" cy="4822949"/>
        </p:xfrm>
        <a:graphic>
          <a:graphicData uri="http://schemas.openxmlformats.org/drawingml/2006/table">
            <a:tbl>
              <a:tblPr firstRow="1" bandRow="1">
                <a:tableStyleId>{BC89EF96-8CEA-46FF-86C4-4CE0E7609802}</a:tableStyleId>
              </a:tblPr>
              <a:tblGrid>
                <a:gridCol w="5452878">
                  <a:extLst>
                    <a:ext uri="{9D8B030D-6E8A-4147-A177-3AD203B41FA5}">
                      <a16:colId xmlns:a16="http://schemas.microsoft.com/office/drawing/2014/main" val="4096004387"/>
                    </a:ext>
                  </a:extLst>
                </a:gridCol>
                <a:gridCol w="5482977">
                  <a:extLst>
                    <a:ext uri="{9D8B030D-6E8A-4147-A177-3AD203B41FA5}">
                      <a16:colId xmlns:a16="http://schemas.microsoft.com/office/drawing/2014/main" val="3768843804"/>
                    </a:ext>
                  </a:extLst>
                </a:gridCol>
              </a:tblGrid>
              <a:tr h="496733">
                <a:tc>
                  <a:txBody>
                    <a:bodyPr/>
                    <a:lstStyle/>
                    <a:p>
                      <a:r>
                        <a:rPr lang="en-US" sz="1100" b="1" cap="none" spc="30" dirty="0">
                          <a:solidFill>
                            <a:schemeClr val="tx1"/>
                          </a:solidFill>
                        </a:rPr>
                        <a:t>Delegated Entity Compliance Program website</a:t>
                      </a:r>
                    </a:p>
                    <a:p>
                      <a:r>
                        <a:rPr lang="en-US" sz="1000" b="0" cap="none" spc="30" dirty="0">
                          <a:solidFill>
                            <a:schemeClr val="tx1"/>
                          </a:solidFill>
                        </a:rPr>
                        <a:t>*FWA/General compliance training deck &amp; additional links and informational resources</a:t>
                      </a:r>
                    </a:p>
                  </a:txBody>
                  <a:tcPr marL="0" marR="5109" marT="22809" marB="22809" anchor="ctr"/>
                </a:tc>
                <a:tc>
                  <a:txBody>
                    <a:bodyPr/>
                    <a:lstStyle/>
                    <a:p>
                      <a:pPr marL="0" marR="0" indent="0" algn="l" rtl="0" eaLnBrk="1" fontAlgn="auto" latinLnBrk="0" hangingPunct="1">
                        <a:lnSpc>
                          <a:spcPct val="100000"/>
                        </a:lnSpc>
                        <a:spcBef>
                          <a:spcPts val="0"/>
                        </a:spcBef>
                        <a:spcAft>
                          <a:spcPts val="0"/>
                        </a:spcAft>
                        <a:buClrTx/>
                        <a:buSzTx/>
                        <a:buFontTx/>
                        <a:buNone/>
                      </a:pPr>
                      <a:r>
                        <a:rPr lang="en-US" sz="1100" b="1" cap="none" spc="30">
                          <a:solidFill>
                            <a:schemeClr val="tx1"/>
                          </a:solidFill>
                          <a:hlinkClick r:id="rId3">
                            <a:extLst>
                              <a:ext uri="{A12FA001-AC4F-418D-AE19-62706E023703}">
                                <ahyp:hlinkClr xmlns:ahyp="http://schemas.microsoft.com/office/drawing/2018/hyperlinkcolor" val="tx"/>
                              </a:ext>
                            </a:extLst>
                          </a:hlinkClick>
                        </a:rPr>
                        <a:t>http://www.unitedhealthgroup.com/Suppliers/ComplianceProgram.aspx</a:t>
                      </a:r>
                      <a:r>
                        <a:rPr lang="en-US" sz="1100" b="1" cap="none" spc="30">
                          <a:solidFill>
                            <a:schemeClr val="tx1"/>
                          </a:solidFill>
                        </a:rPr>
                        <a:t> </a:t>
                      </a:r>
                    </a:p>
                  </a:txBody>
                  <a:tcPr marL="0" marR="5109" marT="22809" marB="22809" anchor="ctr"/>
                </a:tc>
                <a:extLst>
                  <a:ext uri="{0D108BD9-81ED-4DB2-BD59-A6C34878D82A}">
                    <a16:rowId xmlns:a16="http://schemas.microsoft.com/office/drawing/2014/main" val="3974827616"/>
                  </a:ext>
                </a:extLst>
              </a:tr>
              <a:tr h="334538">
                <a:tc>
                  <a:txBody>
                    <a:bodyPr/>
                    <a:lstStyle/>
                    <a:p>
                      <a:r>
                        <a:rPr lang="en-US" sz="1100" b="1" cap="none" spc="0">
                          <a:solidFill>
                            <a:schemeClr val="tx1"/>
                          </a:solidFill>
                        </a:rPr>
                        <a:t>HHS-OIG List of Excluded Individuals and Entities (LEIE) </a:t>
                      </a:r>
                    </a:p>
                  </a:txBody>
                  <a:tcPr marL="0" marR="42287" marT="22809" marB="22809" anchor="ctr"/>
                </a:tc>
                <a:tc>
                  <a:txBody>
                    <a:bodyPr/>
                    <a:lstStyle/>
                    <a:p>
                      <a:pPr marL="0" marR="0" lvl="0" indent="0" algn="l" rtl="0" eaLnBrk="1" fontAlgn="auto" latinLnBrk="0" hangingPunct="1">
                        <a:lnSpc>
                          <a:spcPct val="100000"/>
                        </a:lnSpc>
                        <a:spcBef>
                          <a:spcPts val="0"/>
                        </a:spcBef>
                        <a:spcAft>
                          <a:spcPts val="0"/>
                        </a:spcAft>
                        <a:buClrTx/>
                        <a:buSzTx/>
                        <a:buFontTx/>
                        <a:buNone/>
                      </a:pPr>
                      <a:r>
                        <a:rPr lang="en-US" sz="1100" b="0" cap="none" spc="0">
                          <a:solidFill>
                            <a:schemeClr val="tx1"/>
                          </a:solidFill>
                          <a:hlinkClick r:id="rId4">
                            <a:extLst>
                              <a:ext uri="{A12FA001-AC4F-418D-AE19-62706E023703}">
                                <ahyp:hlinkClr xmlns:ahyp="http://schemas.microsoft.com/office/drawing/2018/hyperlinkcolor" val="tx"/>
                              </a:ext>
                            </a:extLst>
                          </a:hlinkClick>
                        </a:rPr>
                        <a:t>http://oig.hhs.gov/exclusions/index.asp</a:t>
                      </a:r>
                      <a:r>
                        <a:rPr lang="en-US" sz="1100" b="0" cap="none" spc="0">
                          <a:solidFill>
                            <a:schemeClr val="tx1"/>
                          </a:solidFill>
                        </a:rPr>
                        <a:t> </a:t>
                      </a:r>
                    </a:p>
                  </a:txBody>
                  <a:tcPr marL="0" marR="42287" marT="22809" marB="22809" anchor="ctr"/>
                </a:tc>
                <a:extLst>
                  <a:ext uri="{0D108BD9-81ED-4DB2-BD59-A6C34878D82A}">
                    <a16:rowId xmlns:a16="http://schemas.microsoft.com/office/drawing/2014/main" val="3923316617"/>
                  </a:ext>
                </a:extLst>
              </a:tr>
              <a:tr h="314037">
                <a:tc>
                  <a:txBody>
                    <a:bodyPr/>
                    <a:lstStyle/>
                    <a:p>
                      <a:r>
                        <a:rPr lang="en-US" sz="1100" b="1" cap="none" spc="0">
                          <a:solidFill>
                            <a:schemeClr val="tx1"/>
                          </a:solidFill>
                        </a:rPr>
                        <a:t>GSA System for Award Management (SAM)</a:t>
                      </a:r>
                    </a:p>
                  </a:txBody>
                  <a:tcPr marL="25546" marR="42287" marT="22809" marB="22809" anchor="ctr"/>
                </a:tc>
                <a:tc>
                  <a:txBody>
                    <a:bodyPr/>
                    <a:lstStyle/>
                    <a:p>
                      <a:pPr marL="0" marR="0"/>
                      <a:r>
                        <a:rPr lang="en-US" sz="1100" cap="none" spc="0">
                          <a:solidFill>
                            <a:schemeClr val="tx1"/>
                          </a:solidFill>
                          <a:hlinkClick r:id="rId5">
                            <a:extLst>
                              <a:ext uri="{A12FA001-AC4F-418D-AE19-62706E023703}">
                                <ahyp:hlinkClr xmlns:ahyp="http://schemas.microsoft.com/office/drawing/2018/hyperlinkcolor" val="tx"/>
                              </a:ext>
                            </a:extLst>
                          </a:hlinkClick>
                        </a:rPr>
                        <a:t>SAM.gov | Entity Information</a:t>
                      </a:r>
                      <a:endParaRPr lang="en-US" sz="1100" cap="none" spc="0">
                        <a:solidFill>
                          <a:schemeClr val="tx1"/>
                        </a:solidFill>
                        <a:effectLst/>
                        <a:latin typeface="Times New Roman"/>
                        <a:ea typeface="Calibri"/>
                      </a:endParaRPr>
                    </a:p>
                  </a:txBody>
                  <a:tcPr marL="25546" marR="42287" marT="22809" marB="22809" anchor="ctr"/>
                </a:tc>
                <a:extLst>
                  <a:ext uri="{0D108BD9-81ED-4DB2-BD59-A6C34878D82A}">
                    <a16:rowId xmlns:a16="http://schemas.microsoft.com/office/drawing/2014/main" val="3593634075"/>
                  </a:ext>
                </a:extLst>
              </a:tr>
              <a:tr h="359556">
                <a:tc>
                  <a:txBody>
                    <a:bodyPr/>
                    <a:lstStyle/>
                    <a:p>
                      <a:r>
                        <a:rPr lang="en-US" sz="1100" b="1" u="none" strike="noStrike" kern="1200" cap="none" spc="0" baseline="0" dirty="0">
                          <a:solidFill>
                            <a:schemeClr val="tx1"/>
                          </a:solidFill>
                        </a:rPr>
                        <a:t>Anti-Kickback Statute</a:t>
                      </a:r>
                    </a:p>
                  </a:txBody>
                  <a:tcPr marL="0" marR="42287" marT="22809" marB="22809" anchor="ctr"/>
                </a:tc>
                <a:tc>
                  <a:txBody>
                    <a:bodyPr/>
                    <a:lstStyle/>
                    <a:p>
                      <a:r>
                        <a:rPr lang="en-US" sz="1100" cap="none" spc="0" dirty="0">
                          <a:solidFill>
                            <a:schemeClr val="tx1"/>
                          </a:solidFill>
                        </a:rPr>
                        <a:t>42 United States Code (U.S.C.) Section 1320a – 7b(b) </a:t>
                      </a:r>
                    </a:p>
                  </a:txBody>
                  <a:tcPr marL="0" marR="42287" marT="22809" marB="22809" anchor="ctr"/>
                </a:tc>
                <a:extLst>
                  <a:ext uri="{0D108BD9-81ED-4DB2-BD59-A6C34878D82A}">
                    <a16:rowId xmlns:a16="http://schemas.microsoft.com/office/drawing/2014/main" val="201014045"/>
                  </a:ext>
                </a:extLst>
              </a:tr>
              <a:tr h="584999">
                <a:tc>
                  <a:txBody>
                    <a:bodyPr/>
                    <a:lstStyle/>
                    <a:p>
                      <a:r>
                        <a:rPr lang="en-US" altLang="en-US" sz="1100" b="1" cap="none" spc="0">
                          <a:solidFill>
                            <a:schemeClr val="tx1"/>
                          </a:solidFill>
                        </a:rPr>
                        <a:t>Medicare Advantage Parts C Code of Federal Regulations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cap="none" spc="0">
                          <a:solidFill>
                            <a:schemeClr val="tx1"/>
                          </a:solidFill>
                        </a:rPr>
                        <a:t>42 Code of Federal Regulations (CFR) Section 422.503</a:t>
                      </a:r>
                    </a:p>
                    <a:p>
                      <a:endParaRPr lang="en-US" sz="1100" b="1" cap="none" spc="0">
                        <a:solidFill>
                          <a:schemeClr val="tx1"/>
                        </a:solidFill>
                      </a:endParaRPr>
                    </a:p>
                  </a:txBody>
                  <a:tcPr marL="25546" marR="42287" marT="22809" marB="22809" anchor="ctr"/>
                </a:tc>
                <a:tc>
                  <a:txBody>
                    <a:bodyPr/>
                    <a:lstStyle/>
                    <a:p>
                      <a:pPr marL="7620" marR="0" lvl="2" indent="0" algn="l" defTabSz="457200" rtl="0" eaLnBrk="0" fontAlgn="base" latinLnBrk="0" hangingPunct="0">
                        <a:lnSpc>
                          <a:spcPct val="100000"/>
                        </a:lnSpc>
                        <a:spcBef>
                          <a:spcPct val="20000"/>
                        </a:spcBef>
                        <a:spcAft>
                          <a:spcPct val="0"/>
                        </a:spcAft>
                        <a:buClr>
                          <a:srgbClr val="005293"/>
                        </a:buClr>
                        <a:buSzPct val="115000"/>
                        <a:buFont typeface="Wingdings" panose="05000000000000000000" pitchFamily="2" charset="2"/>
                        <a:buNone/>
                        <a:tabLst/>
                        <a:defRPr/>
                      </a:pPr>
                      <a:r>
                        <a:rPr kumimoji="0" lang="en-US" altLang="en-US" sz="1100" b="0" u="none" strike="noStrike" kern="0" cap="none" spc="0" normalizeH="0" baseline="0" noProof="0">
                          <a:ln>
                            <a:noFill/>
                          </a:ln>
                          <a:solidFill>
                            <a:schemeClr val="tx1"/>
                          </a:solidFill>
                          <a:effectLst/>
                          <a:uLnTx/>
                          <a:uFillTx/>
                          <a:hlinkClick r:id="rId6">
                            <a:extLst>
                              <a:ext uri="{A12FA001-AC4F-418D-AE19-62706E023703}">
                                <ahyp:hlinkClr xmlns:ahyp="http://schemas.microsoft.com/office/drawing/2018/hyperlinkcolor" val="tx"/>
                              </a:ext>
                            </a:extLst>
                          </a:hlinkClick>
                        </a:rPr>
                        <a:t>http://www.ecfr.gov/cgi-bin/searchECFR?idno=42&amp;q1=422&amp;rgn1=PARTNBR&amp;op2=and&amp;q2=&amp;rgn2=Part</a:t>
                      </a:r>
                      <a:endParaRPr kumimoji="0" lang="en-US" altLang="en-US" sz="1100" b="0" u="none" strike="noStrike" kern="0" cap="none" spc="0" normalizeH="0" baseline="0" noProof="0">
                        <a:ln>
                          <a:noFill/>
                        </a:ln>
                        <a:solidFill>
                          <a:schemeClr val="tx1"/>
                        </a:solidFill>
                        <a:effectLst/>
                        <a:uLnTx/>
                        <a:uFillTx/>
                      </a:endParaRPr>
                    </a:p>
                    <a:p>
                      <a:pPr marL="7620" marR="0" lvl="2" indent="0" algn="l" defTabSz="457200" rtl="0" eaLnBrk="0" fontAlgn="base" latinLnBrk="0" hangingPunct="0">
                        <a:lnSpc>
                          <a:spcPct val="100000"/>
                        </a:lnSpc>
                        <a:spcBef>
                          <a:spcPct val="20000"/>
                        </a:spcBef>
                        <a:spcAft>
                          <a:spcPct val="0"/>
                        </a:spcAft>
                        <a:buClr>
                          <a:srgbClr val="005293"/>
                        </a:buClr>
                        <a:buSzPct val="115000"/>
                        <a:buFont typeface="Wingdings" panose="05000000000000000000" pitchFamily="2" charset="2"/>
                        <a:buNone/>
                        <a:tabLst/>
                        <a:defRPr/>
                      </a:pPr>
                      <a:r>
                        <a:rPr lang="en-US" sz="1100" cap="none" spc="0">
                          <a:solidFill>
                            <a:schemeClr val="tx1"/>
                          </a:solidFill>
                          <a:hlinkClick r:id="rId7">
                            <a:extLst>
                              <a:ext uri="{A12FA001-AC4F-418D-AE19-62706E023703}">
                                <ahyp:hlinkClr xmlns:ahyp="http://schemas.microsoft.com/office/drawing/2018/hyperlinkcolor" val="tx"/>
                              </a:ext>
                            </a:extLst>
                          </a:hlinkClick>
                        </a:rPr>
                        <a:t>eCFR :: 42 CFR 422.503 -- General provisions</a:t>
                      </a:r>
                      <a:endParaRPr lang="en-US" sz="1100" b="0" cap="none" spc="0">
                        <a:solidFill>
                          <a:schemeClr val="tx1"/>
                        </a:solidFill>
                      </a:endParaRPr>
                    </a:p>
                  </a:txBody>
                  <a:tcPr marL="25546" marR="42287" marT="22809" marB="22809" anchor="ctr"/>
                </a:tc>
                <a:extLst>
                  <a:ext uri="{0D108BD9-81ED-4DB2-BD59-A6C34878D82A}">
                    <a16:rowId xmlns:a16="http://schemas.microsoft.com/office/drawing/2014/main" val="1511704783"/>
                  </a:ext>
                </a:extLst>
              </a:tr>
              <a:tr h="5505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100" b="1" cap="none" spc="0" dirty="0">
                          <a:solidFill>
                            <a:schemeClr val="tx1"/>
                          </a:solidFill>
                        </a:rPr>
                        <a:t>Medicare Advantage Parts D Code of Federal Regulations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cap="none" spc="0" dirty="0">
                          <a:solidFill>
                            <a:schemeClr val="tx1"/>
                          </a:solidFill>
                        </a:rPr>
                        <a:t>42 CFR Section 423.504</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b="1" cap="none" spc="0" dirty="0">
                        <a:solidFill>
                          <a:schemeClr val="tx1"/>
                        </a:solidFill>
                      </a:endParaRPr>
                    </a:p>
                  </a:txBody>
                  <a:tcPr marL="0" marR="42287" marT="22809" marB="22809" anchor="ctr"/>
                </a:tc>
                <a:tc>
                  <a:txBody>
                    <a:bodyPr/>
                    <a:lstStyle/>
                    <a:p>
                      <a:pPr marL="7620" marR="0" lvl="2" indent="0" algn="l" defTabSz="457200" rtl="0" eaLnBrk="0" fontAlgn="base" latinLnBrk="0" hangingPunct="0">
                        <a:lnSpc>
                          <a:spcPct val="100000"/>
                        </a:lnSpc>
                        <a:spcBef>
                          <a:spcPct val="20000"/>
                        </a:spcBef>
                        <a:spcAft>
                          <a:spcPct val="0"/>
                        </a:spcAft>
                        <a:buClr>
                          <a:srgbClr val="005293"/>
                        </a:buClr>
                        <a:buSzPct val="115000"/>
                        <a:buFont typeface="Wingdings" panose="05000000000000000000" pitchFamily="2" charset="2"/>
                        <a:buNone/>
                        <a:tabLst/>
                        <a:defRPr/>
                      </a:pPr>
                      <a:r>
                        <a:rPr kumimoji="0" lang="en-US" altLang="en-US" sz="1100" b="0" u="none" strike="noStrike" kern="0" cap="none" spc="0" normalizeH="0" baseline="0" noProof="0" dirty="0">
                          <a:ln>
                            <a:noFill/>
                          </a:ln>
                          <a:solidFill>
                            <a:schemeClr val="tx1"/>
                          </a:solidFill>
                          <a:effectLst/>
                          <a:uLnTx/>
                          <a:uFillTx/>
                          <a:hlinkClick r:id="rId8">
                            <a:extLst>
                              <a:ext uri="{A12FA001-AC4F-418D-AE19-62706E023703}">
                                <ahyp:hlinkClr xmlns:ahyp="http://schemas.microsoft.com/office/drawing/2018/hyperlinkcolor" val="tx"/>
                              </a:ext>
                            </a:extLst>
                          </a:hlinkClick>
                        </a:rPr>
                        <a:t>http://www.ecfr.gov/cgi-bin/searchECFR?idno=42&amp;q1=423&amp;rgn1=PARTNBR&amp;op2=and&amp;q2=&amp;rgn2=Part</a:t>
                      </a:r>
                      <a:endParaRPr kumimoji="0" lang="en-US" altLang="en-US" sz="1100" b="0" u="none" strike="noStrike" kern="0" cap="none" spc="0" normalizeH="0" baseline="0" noProof="0" dirty="0">
                        <a:ln>
                          <a:noFill/>
                        </a:ln>
                        <a:solidFill>
                          <a:schemeClr val="tx1"/>
                        </a:solidFill>
                        <a:effectLst/>
                        <a:uLnTx/>
                        <a:uFillTx/>
                      </a:endParaRPr>
                    </a:p>
                    <a:p>
                      <a:pPr marL="7620" marR="0" lvl="2" indent="0" algn="l" defTabSz="457200" rtl="0" eaLnBrk="0" fontAlgn="base" latinLnBrk="0" hangingPunct="0">
                        <a:lnSpc>
                          <a:spcPct val="100000"/>
                        </a:lnSpc>
                        <a:spcBef>
                          <a:spcPct val="20000"/>
                        </a:spcBef>
                        <a:spcAft>
                          <a:spcPct val="0"/>
                        </a:spcAft>
                        <a:buClr>
                          <a:srgbClr val="005293"/>
                        </a:buClr>
                        <a:buSzPct val="115000"/>
                        <a:buFont typeface="Wingdings" panose="05000000000000000000" pitchFamily="2" charset="2"/>
                        <a:buNone/>
                        <a:tabLst/>
                        <a:defRPr/>
                      </a:pPr>
                      <a:r>
                        <a:rPr lang="en-US" sz="1100" cap="none" spc="0" dirty="0" err="1">
                          <a:solidFill>
                            <a:schemeClr val="tx1"/>
                          </a:solidFill>
                          <a:hlinkClick r:id="rId9">
                            <a:extLst>
                              <a:ext uri="{A12FA001-AC4F-418D-AE19-62706E023703}">
                                <ahyp:hlinkClr xmlns:ahyp="http://schemas.microsoft.com/office/drawing/2018/hyperlinkcolor" val="tx"/>
                              </a:ext>
                            </a:extLst>
                          </a:hlinkClick>
                        </a:rPr>
                        <a:t>eCFR</a:t>
                      </a:r>
                      <a:r>
                        <a:rPr lang="en-US" sz="1100" cap="none" spc="0" dirty="0">
                          <a:solidFill>
                            <a:schemeClr val="tx1"/>
                          </a:solidFill>
                          <a:hlinkClick r:id="rId9">
                            <a:extLst>
                              <a:ext uri="{A12FA001-AC4F-418D-AE19-62706E023703}">
                                <ahyp:hlinkClr xmlns:ahyp="http://schemas.microsoft.com/office/drawing/2018/hyperlinkcolor" val="tx"/>
                              </a:ext>
                            </a:extLst>
                          </a:hlinkClick>
                        </a:rPr>
                        <a:t> :: 42 CFR 423.504 -- General provisions</a:t>
                      </a:r>
                      <a:endParaRPr lang="en-US" sz="1100" cap="none" spc="0" dirty="0">
                        <a:solidFill>
                          <a:schemeClr val="tx1"/>
                        </a:solidFill>
                      </a:endParaRPr>
                    </a:p>
                    <a:p>
                      <a:pPr marL="7620" marR="0" lvl="2" indent="0" algn="l" defTabSz="457200" rtl="0" eaLnBrk="0" fontAlgn="base" latinLnBrk="0" hangingPunct="0">
                        <a:lnSpc>
                          <a:spcPct val="100000"/>
                        </a:lnSpc>
                        <a:spcBef>
                          <a:spcPct val="20000"/>
                        </a:spcBef>
                        <a:spcAft>
                          <a:spcPct val="0"/>
                        </a:spcAft>
                        <a:buClr>
                          <a:srgbClr val="005293"/>
                        </a:buClr>
                        <a:buSzPct val="115000"/>
                        <a:buFont typeface="Wingdings" panose="05000000000000000000" pitchFamily="2" charset="2"/>
                        <a:buNone/>
                        <a:tabLst/>
                        <a:defRPr/>
                      </a:pPr>
                      <a:endParaRPr kumimoji="0" lang="en-US" altLang="en-US" sz="1100" b="0" i="0" u="none" strike="noStrike" kern="0" cap="none" spc="0" normalizeH="0" baseline="0" noProof="0" dirty="0">
                        <a:ln>
                          <a:noFill/>
                        </a:ln>
                        <a:solidFill>
                          <a:schemeClr val="tx1"/>
                        </a:solidFill>
                        <a:effectLst/>
                        <a:uLnTx/>
                        <a:uFillTx/>
                        <a:latin typeface="+mn-lt"/>
                        <a:ea typeface="+mn-ea"/>
                      </a:endParaRPr>
                    </a:p>
                  </a:txBody>
                  <a:tcPr marL="0" marR="42287" marT="22809" marB="22809" anchor="ctr"/>
                </a:tc>
                <a:extLst>
                  <a:ext uri="{0D108BD9-81ED-4DB2-BD59-A6C34878D82A}">
                    <a16:rowId xmlns:a16="http://schemas.microsoft.com/office/drawing/2014/main" val="3391393840"/>
                  </a:ext>
                </a:extLst>
              </a:tr>
              <a:tr h="241491">
                <a:tc>
                  <a:txBody>
                    <a:bodyPr/>
                    <a:lstStyle/>
                    <a:p>
                      <a:r>
                        <a:rPr lang="en-US" altLang="en-US" sz="1100" b="1" cap="none" spc="0">
                          <a:solidFill>
                            <a:schemeClr val="tx1"/>
                          </a:solidFill>
                        </a:rPr>
                        <a:t>Chapters 21/9 Medicare Managed</a:t>
                      </a:r>
                      <a:r>
                        <a:rPr lang="en-US" altLang="en-US" sz="1100" b="1" cap="none" spc="0" baseline="0">
                          <a:solidFill>
                            <a:schemeClr val="tx1"/>
                          </a:solidFill>
                        </a:rPr>
                        <a:t> Care &amp; Part D Manual – Compliance Program </a:t>
                      </a:r>
                      <a:r>
                        <a:rPr lang="en-US" altLang="en-US" sz="1100" b="1" cap="none" spc="0">
                          <a:solidFill>
                            <a:schemeClr val="tx1"/>
                          </a:solidFill>
                        </a:rPr>
                        <a:t>Guidelines</a:t>
                      </a:r>
                      <a:endParaRPr lang="en-US" sz="1100" b="1" cap="none" spc="0">
                        <a:solidFill>
                          <a:schemeClr val="tx1"/>
                        </a:solidFill>
                      </a:endParaRPr>
                    </a:p>
                  </a:txBody>
                  <a:tcPr marL="25546" marR="42287" marT="22809" marB="22809" anchor="ctr"/>
                </a:tc>
                <a:tc>
                  <a:txBody>
                    <a:bodyPr/>
                    <a:lstStyle/>
                    <a:p>
                      <a:pPr marL="0" marR="0" lvl="1" indent="0" algn="l" defTabSz="457200" rtl="0" eaLnBrk="0" fontAlgn="base" latinLnBrk="0" hangingPunct="0">
                        <a:lnSpc>
                          <a:spcPct val="100000"/>
                        </a:lnSpc>
                        <a:spcBef>
                          <a:spcPct val="20000"/>
                        </a:spcBef>
                        <a:spcAft>
                          <a:spcPct val="0"/>
                        </a:spcAft>
                        <a:buClr>
                          <a:srgbClr val="005293"/>
                        </a:buClr>
                        <a:buSzPct val="115000"/>
                        <a:buFont typeface="Wingdings" panose="05000000000000000000" pitchFamily="2" charset="2"/>
                        <a:buNone/>
                        <a:tabLst/>
                        <a:defRPr/>
                      </a:pPr>
                      <a:r>
                        <a:rPr kumimoji="0" lang="en-US" sz="1100" b="0" u="none" strike="noStrike" kern="0" cap="none" spc="0" normalizeH="0" baseline="0" noProof="0">
                          <a:ln>
                            <a:noFill/>
                          </a:ln>
                          <a:solidFill>
                            <a:schemeClr val="tx1"/>
                          </a:solidFill>
                          <a:effectLst/>
                          <a:uLnTx/>
                          <a:uFillTx/>
                          <a:hlinkClick r:id="rId10">
                            <a:extLst>
                              <a:ext uri="{A12FA001-AC4F-418D-AE19-62706E023703}">
                                <ahyp:hlinkClr xmlns:ahyp="http://schemas.microsoft.com/office/drawing/2018/hyperlinkcolor" val="tx"/>
                              </a:ext>
                            </a:extLst>
                          </a:hlinkClick>
                        </a:rPr>
                        <a:t>https://www.cms.gov/Regulations-and-Guidance/Guidance/Manuals/Downloads/mc86c21.pdf</a:t>
                      </a:r>
                      <a:endParaRPr lang="en-US" sz="1100" b="0" cap="none" spc="0">
                        <a:solidFill>
                          <a:schemeClr val="tx1"/>
                        </a:solidFill>
                      </a:endParaRPr>
                    </a:p>
                  </a:txBody>
                  <a:tcPr marL="25546" marR="42287" marT="22809" marB="22809" anchor="ctr"/>
                </a:tc>
                <a:extLst>
                  <a:ext uri="{0D108BD9-81ED-4DB2-BD59-A6C34878D82A}">
                    <a16:rowId xmlns:a16="http://schemas.microsoft.com/office/drawing/2014/main" val="4066345356"/>
                  </a:ext>
                </a:extLst>
              </a:tr>
              <a:tr h="3814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u="none" strike="noStrike" kern="1200" cap="none" spc="0" baseline="0" dirty="0">
                          <a:solidFill>
                            <a:schemeClr val="tx1"/>
                          </a:solidFill>
                        </a:rPr>
                        <a:t>Physician Self-Referral Law (Stark Law) </a:t>
                      </a:r>
                      <a:endParaRPr lang="en-US" sz="1100" b="1" cap="none" spc="0" dirty="0">
                        <a:solidFill>
                          <a:schemeClr val="tx1"/>
                        </a:solidFill>
                      </a:endParaRPr>
                    </a:p>
                    <a:p>
                      <a:endParaRPr lang="en-US" sz="1100" b="0" cap="none" spc="0" dirty="0">
                        <a:solidFill>
                          <a:schemeClr val="tx1"/>
                        </a:solidFill>
                      </a:endParaRPr>
                    </a:p>
                  </a:txBody>
                  <a:tcPr marL="0" marR="42287" marT="22809" marB="22809"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cap="none" spc="0" dirty="0">
                          <a:solidFill>
                            <a:schemeClr val="tx1"/>
                          </a:solidFill>
                        </a:rPr>
                        <a:t>42 U.S.C. Section 1395nn</a:t>
                      </a:r>
                      <a:endParaRPr lang="en-US" sz="1100" b="0" cap="none" spc="0" dirty="0">
                        <a:solidFill>
                          <a:schemeClr val="tx1"/>
                        </a:solidFill>
                      </a:endParaRPr>
                    </a:p>
                    <a:p>
                      <a:endParaRPr kumimoji="0" lang="en-US" sz="1100" b="0" i="0" u="none" strike="noStrike" kern="0" cap="none" spc="0" normalizeH="0" baseline="0" noProof="0" dirty="0">
                        <a:ln>
                          <a:noFill/>
                        </a:ln>
                        <a:solidFill>
                          <a:schemeClr val="tx1"/>
                        </a:solidFill>
                        <a:effectLst/>
                        <a:uLnTx/>
                        <a:uFillTx/>
                        <a:latin typeface="+mn-lt"/>
                        <a:ea typeface="+mn-ea"/>
                      </a:endParaRPr>
                    </a:p>
                  </a:txBody>
                  <a:tcPr marL="0" marR="42287" marT="22809" marB="22809" anchor="ctr"/>
                </a:tc>
                <a:extLst>
                  <a:ext uri="{0D108BD9-81ED-4DB2-BD59-A6C34878D82A}">
                    <a16:rowId xmlns:a16="http://schemas.microsoft.com/office/drawing/2014/main" val="2516559205"/>
                  </a:ext>
                </a:extLst>
              </a:tr>
              <a:tr h="308800">
                <a:tc>
                  <a:txBody>
                    <a:bodyPr/>
                    <a:lstStyle/>
                    <a:p>
                      <a:r>
                        <a:rPr lang="en-US" sz="1100" b="1" cap="none" spc="0" dirty="0">
                          <a:solidFill>
                            <a:schemeClr val="tx1"/>
                          </a:solidFill>
                        </a:rPr>
                        <a:t>To report FWA concerns (UnitedHealthcare Resources)</a:t>
                      </a:r>
                    </a:p>
                    <a:p>
                      <a:endParaRPr lang="en-US" sz="1100" b="1" cap="none" spc="0" dirty="0">
                        <a:solidFill>
                          <a:schemeClr val="tx1"/>
                        </a:solidFill>
                      </a:endParaRPr>
                    </a:p>
                  </a:txBody>
                  <a:tcPr marL="25546" marR="42287" marT="22809" marB="22809"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u="none" strike="noStrike" kern="0" cap="none" spc="0" normalizeH="0" baseline="0" noProof="0" dirty="0">
                          <a:ln>
                            <a:noFill/>
                          </a:ln>
                          <a:solidFill>
                            <a:schemeClr val="tx1"/>
                          </a:solidFill>
                          <a:effectLst/>
                          <a:uLnTx/>
                          <a:uFillTx/>
                        </a:rPr>
                        <a:t>Online:  </a:t>
                      </a:r>
                      <a:r>
                        <a:rPr kumimoji="0" lang="en-US" sz="1100" b="0" u="none" strike="noStrike" kern="0" cap="none" spc="0" normalizeH="0" baseline="0" noProof="0" dirty="0">
                          <a:ln>
                            <a:noFill/>
                          </a:ln>
                          <a:solidFill>
                            <a:schemeClr val="tx1"/>
                          </a:solidFill>
                          <a:effectLst/>
                          <a:uLnTx/>
                          <a:uFillTx/>
                          <a:hlinkClick r:id="rId11">
                            <a:extLst>
                              <a:ext uri="{A12FA001-AC4F-418D-AE19-62706E023703}">
                                <ahyp:hlinkClr xmlns:ahyp="http://schemas.microsoft.com/office/drawing/2018/hyperlinkcolor" val="tx"/>
                              </a:ext>
                            </a:extLst>
                          </a:hlinkClick>
                        </a:rPr>
                        <a:t>https://www.uhc.com/fraud</a:t>
                      </a:r>
                      <a:r>
                        <a:rPr kumimoji="0" lang="en-US" sz="1100" b="0" u="none" strike="noStrike" kern="0" cap="none" spc="0" normalizeH="0" baseline="0" noProof="0" dirty="0">
                          <a:ln>
                            <a:noFill/>
                          </a:ln>
                          <a:solidFill>
                            <a:schemeClr val="tx1"/>
                          </a:solidFill>
                          <a:effectLst/>
                          <a:uLnTx/>
                          <a:uFillTx/>
                        </a:rPr>
                        <a:t> or by phone:  844-359-7736</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kern="1200" cap="none" spc="0" baseline="0" dirty="0">
                          <a:solidFill>
                            <a:schemeClr val="tx1"/>
                          </a:solidFill>
                        </a:rPr>
                        <a:t>UnitedHealthcare Vendor Fraud Hotline at 877-401-9430</a:t>
                      </a:r>
                    </a:p>
                    <a:p>
                      <a:endParaRPr kumimoji="0" lang="en-US" sz="1100" b="0" i="0" u="none" strike="noStrike" kern="0" cap="none" spc="0" normalizeH="0" baseline="0" noProof="0" dirty="0">
                        <a:ln>
                          <a:noFill/>
                        </a:ln>
                        <a:solidFill>
                          <a:schemeClr val="tx1"/>
                        </a:solidFill>
                        <a:effectLst/>
                        <a:uLnTx/>
                        <a:uFillTx/>
                        <a:latin typeface="+mn-lt"/>
                        <a:ea typeface="+mn-ea"/>
                      </a:endParaRPr>
                    </a:p>
                  </a:txBody>
                  <a:tcPr marL="25546" marR="42287" marT="22809" marB="22809" anchor="ctr"/>
                </a:tc>
                <a:extLst>
                  <a:ext uri="{0D108BD9-81ED-4DB2-BD59-A6C34878D82A}">
                    <a16:rowId xmlns:a16="http://schemas.microsoft.com/office/drawing/2014/main" val="201284088"/>
                  </a:ext>
                </a:extLst>
              </a:tr>
              <a:tr h="3334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cap="none" spc="0" dirty="0">
                          <a:solidFill>
                            <a:schemeClr val="tx1"/>
                          </a:solidFill>
                        </a:rPr>
                        <a:t>Federal False Claims Act</a:t>
                      </a:r>
                    </a:p>
                    <a:p>
                      <a:endParaRPr lang="en-US" sz="1100" b="1" cap="none" spc="0" dirty="0">
                        <a:solidFill>
                          <a:schemeClr val="tx1"/>
                        </a:solidFill>
                      </a:endParaRPr>
                    </a:p>
                  </a:txBody>
                  <a:tcPr marL="25546" marR="42287" marT="22809" marB="22809"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cap="none" spc="0" dirty="0">
                          <a:solidFill>
                            <a:schemeClr val="tx1"/>
                          </a:solidFill>
                        </a:rPr>
                        <a:t>31 United States Code (U.S.C) Sections 3729-3733 </a:t>
                      </a:r>
                    </a:p>
                    <a:p>
                      <a:endParaRPr kumimoji="0" lang="en-US" sz="1100" b="0" i="0" u="none" strike="noStrike" kern="0" cap="none" spc="0" normalizeH="0" baseline="0" noProof="0" dirty="0">
                        <a:ln>
                          <a:noFill/>
                        </a:ln>
                        <a:solidFill>
                          <a:schemeClr val="tx1"/>
                        </a:solidFill>
                        <a:effectLst/>
                        <a:uLnTx/>
                        <a:uFillTx/>
                        <a:latin typeface="+mn-lt"/>
                        <a:ea typeface="+mn-ea"/>
                      </a:endParaRPr>
                    </a:p>
                  </a:txBody>
                  <a:tcPr marL="25546" marR="42287" marT="22809" marB="22809" anchor="ctr"/>
                </a:tc>
                <a:extLst>
                  <a:ext uri="{0D108BD9-81ED-4DB2-BD59-A6C34878D82A}">
                    <a16:rowId xmlns:a16="http://schemas.microsoft.com/office/drawing/2014/main" val="3734441461"/>
                  </a:ext>
                </a:extLst>
              </a:tr>
              <a:tr h="397473">
                <a:tc>
                  <a:txBody>
                    <a:bodyPr/>
                    <a:lstStyle/>
                    <a:p>
                      <a:r>
                        <a:rPr lang="en-US" sz="1100" b="1" cap="none" spc="0">
                          <a:solidFill>
                            <a:schemeClr val="tx1"/>
                          </a:solidFill>
                        </a:rPr>
                        <a:t>To report other Compliance and </a:t>
                      </a:r>
                      <a:r>
                        <a:rPr lang="en-US" sz="1100" b="1" cap="none" spc="0" baseline="0">
                          <a:solidFill>
                            <a:schemeClr val="tx1"/>
                          </a:solidFill>
                        </a:rPr>
                        <a:t>Ethics concerns (UnitedHealthcare Resources)</a:t>
                      </a:r>
                      <a:endParaRPr lang="en-US" sz="1100" b="1" cap="none" spc="0">
                        <a:solidFill>
                          <a:schemeClr val="tx1"/>
                        </a:solidFill>
                      </a:endParaRPr>
                    </a:p>
                  </a:txBody>
                  <a:tcPr marL="0" marR="42287" marT="22809" marB="22809" anchor="ctr"/>
                </a:tc>
                <a:tc>
                  <a:txBody>
                    <a:bodyPr/>
                    <a:lstStyle/>
                    <a:p>
                      <a:pPr marL="0" marR="0" indent="0" algn="l" rtl="0" eaLnBrk="1" fontAlgn="auto" latinLnBrk="0" hangingPunct="1">
                        <a:lnSpc>
                          <a:spcPct val="100000"/>
                        </a:lnSpc>
                        <a:spcBef>
                          <a:spcPts val="0"/>
                        </a:spcBef>
                        <a:spcAft>
                          <a:spcPts val="0"/>
                        </a:spcAft>
                        <a:buClrTx/>
                        <a:buSzTx/>
                        <a:buFontTx/>
                        <a:buNone/>
                      </a:pPr>
                      <a:r>
                        <a:rPr lang="en-US" sz="1100" b="0" cap="none" spc="0" dirty="0">
                          <a:solidFill>
                            <a:schemeClr val="tx1"/>
                          </a:solidFill>
                        </a:rPr>
                        <a:t>Compliance &amp; Ethics  hotline: </a:t>
                      </a:r>
                      <a:r>
                        <a:rPr lang="en-US" sz="1100" b="0" kern="1200" cap="none" spc="0" dirty="0">
                          <a:solidFill>
                            <a:schemeClr val="tx1"/>
                          </a:solidFill>
                        </a:rPr>
                        <a:t>800-455-4521 </a:t>
                      </a:r>
                      <a:r>
                        <a:rPr lang="en-US" sz="1100" b="0" cap="none" spc="0" dirty="0">
                          <a:solidFill>
                            <a:schemeClr val="tx1"/>
                          </a:solidFill>
                        </a:rPr>
                        <a:t>or email: </a:t>
                      </a:r>
                      <a:r>
                        <a:rPr lang="en-US" sz="1100" b="0" cap="none" spc="0" dirty="0">
                          <a:solidFill>
                            <a:schemeClr val="tx1"/>
                          </a:solidFill>
                          <a:hlinkClick r:id="rId12">
                            <a:extLst>
                              <a:ext uri="{A12FA001-AC4F-418D-AE19-62706E023703}">
                                <ahyp:hlinkClr xmlns:ahyp="http://schemas.microsoft.com/office/drawing/2018/hyperlinkcolor" val="tx"/>
                              </a:ext>
                            </a:extLst>
                          </a:hlinkClick>
                        </a:rPr>
                        <a:t>EthicsOffice@uhg.com</a:t>
                      </a:r>
                      <a:r>
                        <a:rPr lang="en-US" sz="1100" b="0" cap="none" spc="0" dirty="0">
                          <a:solidFill>
                            <a:schemeClr val="tx1"/>
                          </a:solidFill>
                        </a:rPr>
                        <a:t> </a:t>
                      </a:r>
                    </a:p>
                    <a:p>
                      <a:pPr marL="0" marR="0" indent="0" algn="l" rtl="0" eaLnBrk="1" fontAlgn="auto" latinLnBrk="0" hangingPunct="1">
                        <a:lnSpc>
                          <a:spcPct val="100000"/>
                        </a:lnSpc>
                        <a:spcBef>
                          <a:spcPts val="0"/>
                        </a:spcBef>
                        <a:spcAft>
                          <a:spcPts val="0"/>
                        </a:spcAft>
                        <a:buClrTx/>
                        <a:buSzTx/>
                        <a:buFontTx/>
                        <a:buNone/>
                      </a:pPr>
                      <a:r>
                        <a:rPr lang="en-US" sz="1100" b="0" cap="none" spc="0" dirty="0">
                          <a:solidFill>
                            <a:schemeClr val="tx1"/>
                          </a:solidFill>
                        </a:rPr>
                        <a:t>Online: </a:t>
                      </a:r>
                      <a:r>
                        <a:rPr lang="en-US" sz="1100" b="0" cap="none" spc="0" dirty="0">
                          <a:solidFill>
                            <a:schemeClr val="tx1"/>
                          </a:solidFill>
                          <a:hlinkClick r:id="rId13">
                            <a:extLst>
                              <a:ext uri="{A12FA001-AC4F-418D-AE19-62706E023703}">
                                <ahyp:hlinkClr xmlns:ahyp="http://schemas.microsoft.com/office/drawing/2018/hyperlinkcolor" val="tx"/>
                              </a:ext>
                            </a:extLst>
                          </a:hlinkClick>
                        </a:rPr>
                        <a:t>UHGhelpcenter.ethicspoint.com</a:t>
                      </a:r>
                      <a:endParaRPr lang="en-US" sz="1100" b="0" cap="none" spc="0" dirty="0">
                        <a:solidFill>
                          <a:schemeClr val="tx1"/>
                        </a:solidFill>
                      </a:endParaRPr>
                    </a:p>
                  </a:txBody>
                  <a:tcPr marL="0" marR="42287" marT="22809" marB="22809" anchor="ctr"/>
                </a:tc>
                <a:extLst>
                  <a:ext uri="{0D108BD9-81ED-4DB2-BD59-A6C34878D82A}">
                    <a16:rowId xmlns:a16="http://schemas.microsoft.com/office/drawing/2014/main" val="1119703641"/>
                  </a:ext>
                </a:extLst>
              </a:tr>
            </a:tbl>
          </a:graphicData>
        </a:graphic>
      </p:graphicFrame>
    </p:spTree>
    <p:extLst>
      <p:ext uri="{BB962C8B-B14F-4D97-AF65-F5344CB8AC3E}">
        <p14:creationId xmlns:p14="http://schemas.microsoft.com/office/powerpoint/2010/main" val="14581377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0" name="Rectangle 49">
            <a:extLst>
              <a:ext uri="{FF2B5EF4-FFF2-40B4-BE49-F238E27FC236}">
                <a16:creationId xmlns:a16="http://schemas.microsoft.com/office/drawing/2014/main" id="{7D67C2EE-AFA7-458A-8695-51B546F47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0"/>
            <a:ext cx="11585033" cy="32339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6F9C8F0-31ED-42A6-951C-7BAFEE4E5821}"/>
              </a:ext>
            </a:extLst>
          </p:cNvPr>
          <p:cNvSpPr>
            <a:spLocks noGrp="1"/>
          </p:cNvSpPr>
          <p:nvPr>
            <p:ph type="title"/>
          </p:nvPr>
        </p:nvSpPr>
        <p:spPr>
          <a:xfrm>
            <a:off x="1166649" y="721805"/>
            <a:ext cx="10258732" cy="2147520"/>
          </a:xfrm>
        </p:spPr>
        <p:txBody>
          <a:bodyPr anchor="b">
            <a:normAutofit/>
          </a:bodyPr>
          <a:lstStyle/>
          <a:p>
            <a:r>
              <a:rPr lang="en-US" sz="6000" b="1" dirty="0"/>
              <a:t>Attestation (optional)</a:t>
            </a:r>
            <a:br>
              <a:rPr lang="en-US" sz="6000" dirty="0"/>
            </a:br>
            <a:endParaRPr lang="en-US" sz="6000" dirty="0"/>
          </a:p>
        </p:txBody>
      </p:sp>
      <p:grpSp>
        <p:nvGrpSpPr>
          <p:cNvPr id="56" name="Group 55">
            <a:extLst>
              <a:ext uri="{FF2B5EF4-FFF2-40B4-BE49-F238E27FC236}">
                <a16:creationId xmlns:a16="http://schemas.microsoft.com/office/drawing/2014/main" id="{1221A507-76C4-489F-9F32-ECC44C5DC4F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1188720" y="73152"/>
            <a:chExt cx="1178966" cy="232963"/>
          </a:xfrm>
        </p:grpSpPr>
        <p:sp>
          <p:nvSpPr>
            <p:cNvPr id="57" name="Rectangle 64">
              <a:extLst>
                <a:ext uri="{FF2B5EF4-FFF2-40B4-BE49-F238E27FC236}">
                  <a16:creationId xmlns:a16="http://schemas.microsoft.com/office/drawing/2014/main" id="{7DC847D7-5EB9-4FE0-B168-3DE1EB4EF3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66">
              <a:extLst>
                <a:ext uri="{FF2B5EF4-FFF2-40B4-BE49-F238E27FC236}">
                  <a16:creationId xmlns:a16="http://schemas.microsoft.com/office/drawing/2014/main" id="{F6F873C5-6B08-4AFE-A352-0A7CBBF461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64">
              <a:extLst>
                <a:ext uri="{FF2B5EF4-FFF2-40B4-BE49-F238E27FC236}">
                  <a16:creationId xmlns:a16="http://schemas.microsoft.com/office/drawing/2014/main" id="{B0DB0814-1ED8-487C-B9C3-0A3D8FCF9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66">
              <a:extLst>
                <a:ext uri="{FF2B5EF4-FFF2-40B4-BE49-F238E27FC236}">
                  <a16:creationId xmlns:a16="http://schemas.microsoft.com/office/drawing/2014/main" id="{F5F3852A-F720-4D40-A134-9973D3E1F0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4">
              <a:extLst>
                <a:ext uri="{FF2B5EF4-FFF2-40B4-BE49-F238E27FC236}">
                  <a16:creationId xmlns:a16="http://schemas.microsoft.com/office/drawing/2014/main" id="{1B5D5737-4218-40BA-8AF2-1AE5DECD3E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6">
              <a:extLst>
                <a:ext uri="{FF2B5EF4-FFF2-40B4-BE49-F238E27FC236}">
                  <a16:creationId xmlns:a16="http://schemas.microsoft.com/office/drawing/2014/main" id="{B935F463-D65C-49FE-A92B-41F5ECDA68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4">
              <a:extLst>
                <a:ext uri="{FF2B5EF4-FFF2-40B4-BE49-F238E27FC236}">
                  <a16:creationId xmlns:a16="http://schemas.microsoft.com/office/drawing/2014/main" id="{F6CA73CF-0DFE-4798-BC6E-C387843B4D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6">
              <a:extLst>
                <a:ext uri="{FF2B5EF4-FFF2-40B4-BE49-F238E27FC236}">
                  <a16:creationId xmlns:a16="http://schemas.microsoft.com/office/drawing/2014/main" id="{98C7D6EA-A5D9-4522-AE62-F469FE68FF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B04050F1-B046-473B-B19A-E9E56235EB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6">
              <a:extLst>
                <a:ext uri="{FF2B5EF4-FFF2-40B4-BE49-F238E27FC236}">
                  <a16:creationId xmlns:a16="http://schemas.microsoft.com/office/drawing/2014/main" id="{975EDD96-1800-4F89-BFE1-9B91350FB6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Rectangle 64">
              <a:extLst>
                <a:ext uri="{FF2B5EF4-FFF2-40B4-BE49-F238E27FC236}">
                  <a16:creationId xmlns:a16="http://schemas.microsoft.com/office/drawing/2014/main" id="{20884670-A662-4E05-AAE8-45BD005263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6">
              <a:extLst>
                <a:ext uri="{FF2B5EF4-FFF2-40B4-BE49-F238E27FC236}">
                  <a16:creationId xmlns:a16="http://schemas.microsoft.com/office/drawing/2014/main" id="{3FF1EA1E-0B30-4AB3-9D10-CAFB149C8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4">
              <a:extLst>
                <a:ext uri="{FF2B5EF4-FFF2-40B4-BE49-F238E27FC236}">
                  <a16:creationId xmlns:a16="http://schemas.microsoft.com/office/drawing/2014/main" id="{45623CE9-FC05-43E5-A0BF-7BD5F22B85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6">
              <a:extLst>
                <a:ext uri="{FF2B5EF4-FFF2-40B4-BE49-F238E27FC236}">
                  <a16:creationId xmlns:a16="http://schemas.microsoft.com/office/drawing/2014/main" id="{E5FDD108-3711-4CC4-AA3A-62731494DE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64">
              <a:extLst>
                <a:ext uri="{FF2B5EF4-FFF2-40B4-BE49-F238E27FC236}">
                  <a16:creationId xmlns:a16="http://schemas.microsoft.com/office/drawing/2014/main" id="{A17CDDB6-3812-4D05-B01E-102B32F6B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66">
              <a:extLst>
                <a:ext uri="{FF2B5EF4-FFF2-40B4-BE49-F238E27FC236}">
                  <a16:creationId xmlns:a16="http://schemas.microsoft.com/office/drawing/2014/main" id="{D6726100-858D-44CA-B0A8-DC13EA7BFE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Rectangle 64">
              <a:extLst>
                <a:ext uri="{FF2B5EF4-FFF2-40B4-BE49-F238E27FC236}">
                  <a16:creationId xmlns:a16="http://schemas.microsoft.com/office/drawing/2014/main" id="{C299ED46-3E2E-408F-82A1-FB2A0A2B9C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Rectangle 66">
              <a:extLst>
                <a:ext uri="{FF2B5EF4-FFF2-40B4-BE49-F238E27FC236}">
                  <a16:creationId xmlns:a16="http://schemas.microsoft.com/office/drawing/2014/main" id="{772859DA-EE4D-4BF7-B000-0718B4A0F3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64">
              <a:extLst>
                <a:ext uri="{FF2B5EF4-FFF2-40B4-BE49-F238E27FC236}">
                  <a16:creationId xmlns:a16="http://schemas.microsoft.com/office/drawing/2014/main" id="{666A5CAC-B220-49E0-A1BC-AD5F168279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66">
              <a:extLst>
                <a:ext uri="{FF2B5EF4-FFF2-40B4-BE49-F238E27FC236}">
                  <a16:creationId xmlns:a16="http://schemas.microsoft.com/office/drawing/2014/main" id="{6690C2E3-0443-48E4-8F94-E3D9113FFE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Rectangle 77">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DD5F48D-53FC-451C-99F9-0A9C15D5C05F}"/>
              </a:ext>
            </a:extLst>
          </p:cNvPr>
          <p:cNvSpPr>
            <a:spLocks noGrp="1"/>
          </p:cNvSpPr>
          <p:nvPr>
            <p:ph idx="1"/>
          </p:nvPr>
        </p:nvSpPr>
        <p:spPr>
          <a:xfrm>
            <a:off x="803565" y="2869325"/>
            <a:ext cx="10908144" cy="3697013"/>
          </a:xfrm>
        </p:spPr>
        <p:txBody>
          <a:bodyPr anchor="ctr">
            <a:normAutofit/>
          </a:bodyPr>
          <a:lstStyle/>
          <a:p>
            <a:endParaRPr lang="en-US" sz="1700" dirty="0"/>
          </a:p>
          <a:p>
            <a:pPr marL="0" indent="0">
              <a:buNone/>
            </a:pPr>
            <a:r>
              <a:rPr lang="en-US" sz="1700" b="1" dirty="0"/>
              <a:t>My Commitment</a:t>
            </a:r>
            <a:endParaRPr lang="en-US" sz="1700" dirty="0"/>
          </a:p>
          <a:p>
            <a:r>
              <a:rPr lang="en-US" sz="1700" dirty="0"/>
              <a:t>We are all responsible for reporting any suspected misconduct, including suspected violations of Company policies or procedures and applicable laws and regulations.</a:t>
            </a:r>
          </a:p>
          <a:p>
            <a:r>
              <a:rPr lang="en-US" sz="1700" dirty="0"/>
              <a:t>I attest that I have completed the Healthcare Fraud, Waste and Abuse Overview and General Compliance training and understand the information presented. I acknowledge that I am required to follow reporting guidelines as outlined in the course.</a:t>
            </a:r>
          </a:p>
          <a:p>
            <a:pPr marL="0" indent="0">
              <a:buNone/>
            </a:pPr>
            <a:r>
              <a:rPr lang="en-US" sz="1700" dirty="0"/>
              <a:t>First Name/Last Name:</a:t>
            </a:r>
          </a:p>
          <a:p>
            <a:pPr marL="0" indent="0">
              <a:buNone/>
            </a:pPr>
            <a:r>
              <a:rPr lang="en-US" sz="1700" dirty="0"/>
              <a:t>Date completed: </a:t>
            </a:r>
          </a:p>
          <a:p>
            <a:pPr marL="0" indent="0">
              <a:buNone/>
            </a:pPr>
            <a:endParaRPr lang="en-US" sz="1700" dirty="0"/>
          </a:p>
        </p:txBody>
      </p:sp>
      <p:sp>
        <p:nvSpPr>
          <p:cNvPr id="4" name="Rectangle 3">
            <a:extLst>
              <a:ext uri="{FF2B5EF4-FFF2-40B4-BE49-F238E27FC236}">
                <a16:creationId xmlns:a16="http://schemas.microsoft.com/office/drawing/2014/main" id="{7E8BE73A-FCF5-4162-B52F-0F88DA1D64E9}"/>
              </a:ext>
            </a:extLst>
          </p:cNvPr>
          <p:cNvSpPr/>
          <p:nvPr/>
        </p:nvSpPr>
        <p:spPr>
          <a:xfrm>
            <a:off x="1742909" y="6040582"/>
            <a:ext cx="8115594" cy="570530"/>
          </a:xfrm>
          <a:prstGeom prst="rect">
            <a:avLst/>
          </a:prstGeom>
          <a:solidFill>
            <a:schemeClr val="accent1">
              <a:lumMod val="20000"/>
              <a:lumOff val="80000"/>
            </a:schemeClr>
          </a:solidFill>
          <a:ln>
            <a:solidFill>
              <a:schemeClr val="accent1"/>
            </a:solid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600" dirty="0">
                <a:ln w="0"/>
                <a:solidFill>
                  <a:schemeClr val="tx1"/>
                </a:solidFill>
                <a:effectLst>
                  <a:outerShdw blurRad="38100" dist="19050" dir="2700000" algn="tl" rotWithShape="0">
                    <a:schemeClr val="dk1">
                      <a:alpha val="40000"/>
                    </a:schemeClr>
                  </a:outerShdw>
                </a:effectLst>
              </a:rPr>
              <a:t>This sample attestation can be used and retained to track  FWA/General Compliance training within your organization.</a:t>
            </a:r>
          </a:p>
        </p:txBody>
      </p:sp>
    </p:spTree>
    <p:extLst>
      <p:ext uri="{BB962C8B-B14F-4D97-AF65-F5344CB8AC3E}">
        <p14:creationId xmlns:p14="http://schemas.microsoft.com/office/powerpoint/2010/main" val="7687473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D3CDB30C-1F82-41E6-A067-831D6E891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1">
            <a:extLst>
              <a:ext uri="{FF2B5EF4-FFF2-40B4-BE49-F238E27FC236}">
                <a16:creationId xmlns:a16="http://schemas.microsoft.com/office/drawing/2014/main" id="{2DDA86DD-F997-4F66-A87C-5B58AB6D19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3">
            <a:extLst>
              <a:ext uri="{FF2B5EF4-FFF2-40B4-BE49-F238E27FC236}">
                <a16:creationId xmlns:a16="http://schemas.microsoft.com/office/drawing/2014/main" id="{D241B827-437E-40A3-A732-669230D6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D5FB346-08EC-402E-B204-83780D227A9B}"/>
              </a:ext>
            </a:extLst>
          </p:cNvPr>
          <p:cNvSpPr>
            <a:spLocks noGrp="1"/>
          </p:cNvSpPr>
          <p:nvPr>
            <p:ph type="title"/>
          </p:nvPr>
        </p:nvSpPr>
        <p:spPr>
          <a:xfrm>
            <a:off x="1523984" y="1054121"/>
            <a:ext cx="9465131" cy="1184111"/>
          </a:xfrm>
        </p:spPr>
        <p:txBody>
          <a:bodyPr>
            <a:normAutofit/>
          </a:bodyPr>
          <a:lstStyle/>
          <a:p>
            <a:r>
              <a:rPr lang="en-US"/>
              <a:t>DISCLAIMER</a:t>
            </a:r>
            <a:endParaRPr lang="en-US" dirty="0"/>
          </a:p>
        </p:txBody>
      </p:sp>
      <p:sp>
        <p:nvSpPr>
          <p:cNvPr id="18" name="Content Placeholder 2">
            <a:extLst>
              <a:ext uri="{FF2B5EF4-FFF2-40B4-BE49-F238E27FC236}">
                <a16:creationId xmlns:a16="http://schemas.microsoft.com/office/drawing/2014/main" id="{21F5B5F0-A8F2-4B77-8A28-D3F83976E645}"/>
              </a:ext>
            </a:extLst>
          </p:cNvPr>
          <p:cNvSpPr>
            <a:spLocks noGrp="1"/>
          </p:cNvSpPr>
          <p:nvPr>
            <p:ph idx="1"/>
          </p:nvPr>
        </p:nvSpPr>
        <p:spPr>
          <a:xfrm>
            <a:off x="1524000" y="2399099"/>
            <a:ext cx="9465564" cy="3400969"/>
          </a:xfrm>
        </p:spPr>
        <p:txBody>
          <a:bodyPr>
            <a:normAutofit/>
          </a:bodyPr>
          <a:lstStyle/>
          <a:p>
            <a:r>
              <a:rPr lang="en-US" altLang="en-US" sz="2200" dirty="0"/>
              <a:t>This course was prepared as a service and is not intended to grant rights or impose obligations. </a:t>
            </a:r>
          </a:p>
          <a:p>
            <a:r>
              <a:rPr lang="en-US" altLang="en-US" sz="2200" dirty="0"/>
              <a:t>This course may contain references or links to statutes, regulations, or other policy materials. The information provided is only intended to be a general summary. It is not legal advice nor a substitute for independent review of the applicable laws, statutes, or regulations.</a:t>
            </a:r>
          </a:p>
          <a:p>
            <a:r>
              <a:rPr lang="en-US" altLang="en-US" sz="2200" dirty="0"/>
              <a:t>We encourage readers to review the specific statutes, regulations, and other interpretive materials for a full and accurate statement of their contents, and consult independent legal counsel. </a:t>
            </a:r>
          </a:p>
          <a:p>
            <a:pPr marL="0" indent="0">
              <a:buNone/>
            </a:pPr>
            <a:endParaRPr lang="en-US" altLang="en-US" sz="2200" dirty="0"/>
          </a:p>
          <a:p>
            <a:pPr marL="0" indent="0">
              <a:buNone/>
            </a:pPr>
            <a:endParaRPr lang="en-US" sz="2200" dirty="0"/>
          </a:p>
        </p:txBody>
      </p:sp>
    </p:spTree>
    <p:extLst>
      <p:ext uri="{BB962C8B-B14F-4D97-AF65-F5344CB8AC3E}">
        <p14:creationId xmlns:p14="http://schemas.microsoft.com/office/powerpoint/2010/main" val="688550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8" name="Rectangle 127">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 name="Rectangle 129">
            <a:extLst>
              <a:ext uri="{FF2B5EF4-FFF2-40B4-BE49-F238E27FC236}">
                <a16:creationId xmlns:a16="http://schemas.microsoft.com/office/drawing/2014/main" id="{D3CDB30C-1F82-41E6-A067-831D6E891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2" name="Rectangle 131">
            <a:extLst>
              <a:ext uri="{FF2B5EF4-FFF2-40B4-BE49-F238E27FC236}">
                <a16:creationId xmlns:a16="http://schemas.microsoft.com/office/drawing/2014/main" id="{2DDA86DD-F997-4F66-A87C-5B58AB6D19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 name="Rectangle 133">
            <a:extLst>
              <a:ext uri="{FF2B5EF4-FFF2-40B4-BE49-F238E27FC236}">
                <a16:creationId xmlns:a16="http://schemas.microsoft.com/office/drawing/2014/main" id="{D241B827-437E-40A3-A732-669230D6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99F1338-C9FA-427A-896C-464550AEDA1A}"/>
              </a:ext>
            </a:extLst>
          </p:cNvPr>
          <p:cNvSpPr>
            <a:spLocks noGrp="1"/>
          </p:cNvSpPr>
          <p:nvPr>
            <p:ph type="title"/>
          </p:nvPr>
        </p:nvSpPr>
        <p:spPr>
          <a:xfrm>
            <a:off x="1128544" y="555356"/>
            <a:ext cx="9465131" cy="1184111"/>
          </a:xfrm>
        </p:spPr>
        <p:txBody>
          <a:bodyPr>
            <a:normAutofit/>
          </a:bodyPr>
          <a:lstStyle/>
          <a:p>
            <a:r>
              <a:rPr lang="en-US" dirty="0"/>
              <a:t>FWA Definitions</a:t>
            </a:r>
          </a:p>
        </p:txBody>
      </p:sp>
      <p:sp>
        <p:nvSpPr>
          <p:cNvPr id="3" name="Content Placeholder 2">
            <a:extLst>
              <a:ext uri="{FF2B5EF4-FFF2-40B4-BE49-F238E27FC236}">
                <a16:creationId xmlns:a16="http://schemas.microsoft.com/office/drawing/2014/main" id="{57107D21-478B-4238-B57D-74D6DE1F0130}"/>
              </a:ext>
            </a:extLst>
          </p:cNvPr>
          <p:cNvSpPr>
            <a:spLocks noGrp="1"/>
          </p:cNvSpPr>
          <p:nvPr>
            <p:ph idx="1"/>
          </p:nvPr>
        </p:nvSpPr>
        <p:spPr>
          <a:xfrm>
            <a:off x="1202281" y="1653310"/>
            <a:ext cx="10906592" cy="4309340"/>
          </a:xfrm>
        </p:spPr>
        <p:txBody>
          <a:bodyPr>
            <a:normAutofit/>
          </a:bodyPr>
          <a:lstStyle/>
          <a:p>
            <a:pPr marL="0" indent="0" fontAlgn="base">
              <a:buNone/>
            </a:pPr>
            <a:r>
              <a:rPr lang="en-US" sz="1600" b="1" dirty="0"/>
              <a:t>To recognize healthcare fraud, you need to be aware of what it is. Become familiar with these terms:</a:t>
            </a:r>
          </a:p>
          <a:p>
            <a:pPr marL="0" indent="0" fontAlgn="base">
              <a:buNone/>
            </a:pPr>
            <a:r>
              <a:rPr lang="en-US" sz="1600" b="1" dirty="0"/>
              <a:t>Fraud </a:t>
            </a:r>
            <a:r>
              <a:rPr lang="en-US" sz="1600" dirty="0"/>
              <a:t>is intentional deception.  Fraud is the misrepresentation or concealing of facts to obtain something of value; for example, billing for services or supplies that were not provided.</a:t>
            </a:r>
          </a:p>
          <a:p>
            <a:pPr marL="0" indent="0" fontAlgn="base">
              <a:buNone/>
            </a:pPr>
            <a:r>
              <a:rPr lang="en-US" sz="1600" dirty="0"/>
              <a:t>The complete definition has three primary components:​</a:t>
            </a:r>
          </a:p>
          <a:p>
            <a:pPr marL="971550" lvl="1" indent="-514350" fontAlgn="base">
              <a:buFont typeface="+mj-lt"/>
              <a:buAutoNum type="arabicPeriod"/>
            </a:pPr>
            <a:r>
              <a:rPr lang="en-US" sz="1600" dirty="0"/>
              <a:t>Intentional dishonest action or misrepresentation of fact​</a:t>
            </a:r>
          </a:p>
          <a:p>
            <a:pPr marL="971550" lvl="1" indent="-514350" fontAlgn="base">
              <a:buFont typeface="+mj-lt"/>
              <a:buAutoNum type="arabicPeriod"/>
            </a:pPr>
            <a:r>
              <a:rPr lang="en-US" sz="1600" dirty="0"/>
              <a:t>Committed by a person or entity​</a:t>
            </a:r>
          </a:p>
          <a:p>
            <a:pPr marL="971550" lvl="1" indent="-514350" fontAlgn="base">
              <a:buFont typeface="+mj-lt"/>
              <a:buAutoNum type="arabicPeriod"/>
            </a:pPr>
            <a:r>
              <a:rPr lang="en-US" sz="1600" dirty="0"/>
              <a:t>With knowledge that the dishonest action or misrepresentation could result in an inappropriate gain or benefit​</a:t>
            </a:r>
          </a:p>
          <a:p>
            <a:pPr marL="0" indent="0" fontAlgn="base">
              <a:buNone/>
            </a:pPr>
            <a:r>
              <a:rPr lang="en-US" sz="1600" dirty="0"/>
              <a:t>​This definition applies to all persons and all entities. However, there are special rules around intentional misrepresentations to government programs such as Medicare &amp; Medicaid, or TRICARE​.</a:t>
            </a:r>
          </a:p>
          <a:p>
            <a:pPr marL="0" indent="0" fontAlgn="base">
              <a:buNone/>
            </a:pPr>
            <a:r>
              <a:rPr lang="en-US" sz="1600" b="1" dirty="0"/>
              <a:t>Waste </a:t>
            </a:r>
            <a:r>
              <a:rPr lang="en-US" sz="1600" dirty="0"/>
              <a:t>is the overutilization of services, or other practices that, directly or indirectly, result in unnecessary costs to the healthcare system.  Some examples of waste include:</a:t>
            </a:r>
          </a:p>
          <a:p>
            <a:pPr lvl="1" fontAlgn="base"/>
            <a:r>
              <a:rPr lang="en-US" sz="1600" b="0" i="0" dirty="0">
                <a:effectLst/>
                <a:latin typeface="-apple-system"/>
              </a:rPr>
              <a:t>Prescribing more prescriptions than necessary</a:t>
            </a:r>
          </a:p>
          <a:p>
            <a:pPr lvl="1" fontAlgn="base"/>
            <a:r>
              <a:rPr lang="en-US" sz="1600" b="0" i="0" dirty="0">
                <a:effectLst/>
                <a:latin typeface="-apple-system"/>
              </a:rPr>
              <a:t>Conducting excessive and/or unnecessary laboratory tests</a:t>
            </a:r>
          </a:p>
          <a:p>
            <a:pPr lvl="1" fontAlgn="base"/>
            <a:r>
              <a:rPr lang="en-US" sz="1600" dirty="0"/>
              <a:t>Scheduling and billing unnecessary office visits</a:t>
            </a:r>
          </a:p>
        </p:txBody>
      </p:sp>
    </p:spTree>
    <p:extLst>
      <p:ext uri="{BB962C8B-B14F-4D97-AF65-F5344CB8AC3E}">
        <p14:creationId xmlns:p14="http://schemas.microsoft.com/office/powerpoint/2010/main" val="3681554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 name="Rectangle 102">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D3CDB30C-1F82-41E6-A067-831D6E891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2DDA86DD-F997-4F66-A87C-5B58AB6D19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D241B827-437E-40A3-A732-669230D6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99F1338-C9FA-427A-896C-464550AEDA1A}"/>
              </a:ext>
            </a:extLst>
          </p:cNvPr>
          <p:cNvSpPr>
            <a:spLocks noGrp="1"/>
          </p:cNvSpPr>
          <p:nvPr>
            <p:ph type="title"/>
          </p:nvPr>
        </p:nvSpPr>
        <p:spPr>
          <a:xfrm>
            <a:off x="1136057" y="561562"/>
            <a:ext cx="9465131" cy="1184111"/>
          </a:xfrm>
        </p:spPr>
        <p:txBody>
          <a:bodyPr>
            <a:normAutofit/>
          </a:bodyPr>
          <a:lstStyle/>
          <a:p>
            <a:r>
              <a:rPr lang="en-US" dirty="0"/>
              <a:t>FWA Definitions</a:t>
            </a:r>
          </a:p>
        </p:txBody>
      </p:sp>
      <p:sp>
        <p:nvSpPr>
          <p:cNvPr id="3" name="Content Placeholder 2">
            <a:extLst>
              <a:ext uri="{FF2B5EF4-FFF2-40B4-BE49-F238E27FC236}">
                <a16:creationId xmlns:a16="http://schemas.microsoft.com/office/drawing/2014/main" id="{57107D21-478B-4238-B57D-74D6DE1F0130}"/>
              </a:ext>
            </a:extLst>
          </p:cNvPr>
          <p:cNvSpPr>
            <a:spLocks noGrp="1"/>
          </p:cNvSpPr>
          <p:nvPr>
            <p:ph idx="1"/>
          </p:nvPr>
        </p:nvSpPr>
        <p:spPr>
          <a:xfrm>
            <a:off x="1202435" y="1607128"/>
            <a:ext cx="10823310" cy="4355522"/>
          </a:xfrm>
        </p:spPr>
        <p:txBody>
          <a:bodyPr>
            <a:normAutofit/>
          </a:bodyPr>
          <a:lstStyle/>
          <a:p>
            <a:pPr marL="0" indent="0">
              <a:buNone/>
            </a:pPr>
            <a:r>
              <a:rPr lang="en-US" sz="1500" b="1" u="sng" dirty="0"/>
              <a:t>Abuse</a:t>
            </a:r>
            <a:r>
              <a:rPr lang="en-US" sz="1500" dirty="0"/>
              <a:t> is a bending of the rules; for example, improper billing practices such as upcoding (assigning an inaccurate billing code to increase reimbursement).​  Abuse can rise to the level of fraud.</a:t>
            </a:r>
          </a:p>
          <a:p>
            <a:pPr marL="0" indent="0">
              <a:buNone/>
            </a:pPr>
            <a:r>
              <a:rPr lang="en-US" sz="1500" b="1" dirty="0"/>
              <a:t>Abuse </a:t>
            </a:r>
            <a:r>
              <a:rPr lang="en-US" sz="1500" dirty="0"/>
              <a:t>includes actions that may, directly or indirectly, result in:​</a:t>
            </a:r>
          </a:p>
          <a:p>
            <a:pPr lvl="1" fontAlgn="base"/>
            <a:r>
              <a:rPr lang="en-US" sz="1500" dirty="0"/>
              <a:t>Unnecessary costs to the healthcare system,</a:t>
            </a:r>
          </a:p>
          <a:p>
            <a:pPr lvl="1" fontAlgn="base"/>
            <a:r>
              <a:rPr lang="en-US" sz="1500" dirty="0"/>
              <a:t>Improper payment,</a:t>
            </a:r>
          </a:p>
          <a:p>
            <a:pPr lvl="1" fontAlgn="base"/>
            <a:r>
              <a:rPr lang="en-US" sz="1500" dirty="0"/>
              <a:t>Payment for services that fail to meet professionally recognized standards of care, or ​</a:t>
            </a:r>
          </a:p>
          <a:p>
            <a:pPr lvl="1" fontAlgn="base"/>
            <a:r>
              <a:rPr lang="en-US" sz="1500" dirty="0"/>
              <a:t>Services that are medically unnecessary.​</a:t>
            </a:r>
          </a:p>
          <a:p>
            <a:pPr marL="0" indent="0">
              <a:buNone/>
            </a:pPr>
            <a:r>
              <a:rPr lang="en-US" sz="1500" b="1" u="sng" dirty="0"/>
              <a:t>Errors </a:t>
            </a:r>
            <a:r>
              <a:rPr lang="en-US" sz="1500" dirty="0"/>
              <a:t>are mistakes; for example, unintentional incorrect coding.  </a:t>
            </a:r>
          </a:p>
          <a:p>
            <a:pPr marL="0" indent="0">
              <a:buNone/>
            </a:pPr>
            <a:r>
              <a:rPr lang="en-US" sz="1500" b="1" dirty="0"/>
              <a:t>Error</a:t>
            </a:r>
            <a:r>
              <a:rPr lang="en-US" sz="1500" dirty="0"/>
              <a:t> includes situations that may look like potential fraud, waste and abuse, but are errors made by providers, members, vendors, employees or contractors. Below are some examples of possible errors.​</a:t>
            </a:r>
          </a:p>
          <a:p>
            <a:pPr lvl="1" fontAlgn="base"/>
            <a:r>
              <a:rPr lang="en-US" sz="1500" dirty="0"/>
              <a:t>Incorrect procedure codes​</a:t>
            </a:r>
          </a:p>
          <a:p>
            <a:pPr lvl="1" fontAlgn="base"/>
            <a:r>
              <a:rPr lang="en-US" sz="1500" dirty="0"/>
              <a:t>Date of service errors​</a:t>
            </a:r>
          </a:p>
          <a:p>
            <a:pPr lvl="1" fontAlgn="base"/>
            <a:r>
              <a:rPr lang="en-US" sz="1500" dirty="0"/>
              <a:t>Incorrect patient name​</a:t>
            </a:r>
          </a:p>
          <a:p>
            <a:pPr lvl="1" fontAlgn="base"/>
            <a:r>
              <a:rPr lang="en-US" sz="1500" dirty="0"/>
              <a:t>Accounting errors by a vendor that results in an inaccurate bill or payment​</a:t>
            </a:r>
          </a:p>
          <a:p>
            <a:pPr lvl="1" fontAlgn="base"/>
            <a:r>
              <a:rPr lang="en-US" sz="1500" dirty="0"/>
              <a:t>Typographical errors by an employee processing a claims payment or other payment check that results in an inaccurate payment</a:t>
            </a:r>
          </a:p>
          <a:p>
            <a:pPr marL="0" indent="0" fontAlgn="base">
              <a:buNone/>
            </a:pPr>
            <a:endParaRPr lang="en-US" sz="1100" dirty="0"/>
          </a:p>
        </p:txBody>
      </p:sp>
    </p:spTree>
    <p:extLst>
      <p:ext uri="{BB962C8B-B14F-4D97-AF65-F5344CB8AC3E}">
        <p14:creationId xmlns:p14="http://schemas.microsoft.com/office/powerpoint/2010/main" val="2778631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5" name="Rectangle 64">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40E10A9-DA78-4CBD-AF1B-F7D8A583ACF4}"/>
              </a:ext>
            </a:extLst>
          </p:cNvPr>
          <p:cNvSpPr>
            <a:spLocks noGrp="1"/>
          </p:cNvSpPr>
          <p:nvPr>
            <p:ph type="title"/>
          </p:nvPr>
        </p:nvSpPr>
        <p:spPr>
          <a:xfrm>
            <a:off x="594360" y="1042416"/>
            <a:ext cx="3800153" cy="4793762"/>
          </a:xfrm>
        </p:spPr>
        <p:txBody>
          <a:bodyPr>
            <a:normAutofit/>
          </a:bodyPr>
          <a:lstStyle/>
          <a:p>
            <a:r>
              <a:rPr lang="en-US" sz="4800" b="1" dirty="0"/>
              <a:t>U.S. Fraud, Waste and Abuse Laws</a:t>
            </a:r>
            <a:br>
              <a:rPr lang="en-US" sz="4800" dirty="0"/>
            </a:br>
            <a:endParaRPr lang="en-US" sz="4800" dirty="0"/>
          </a:p>
        </p:txBody>
      </p:sp>
      <p:grpSp>
        <p:nvGrpSpPr>
          <p:cNvPr id="67" name="Group 66">
            <a:extLst>
              <a:ext uri="{FF2B5EF4-FFF2-40B4-BE49-F238E27FC236}">
                <a16:creationId xmlns:a16="http://schemas.microsoft.com/office/drawing/2014/main" id="{2FA2A407-516C-4590-9403-34038E9BB6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2761488"/>
            <a:ext cx="242107" cy="1340860"/>
            <a:chOff x="56167" y="2761488"/>
            <a:chExt cx="242107" cy="1340860"/>
          </a:xfrm>
        </p:grpSpPr>
        <p:sp>
          <p:nvSpPr>
            <p:cNvPr id="68" name="Rectangle 2">
              <a:extLst>
                <a:ext uri="{FF2B5EF4-FFF2-40B4-BE49-F238E27FC236}">
                  <a16:creationId xmlns:a16="http://schemas.microsoft.com/office/drawing/2014/main" id="{D3F47A57-50EC-4964-85FA-84B326B772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59">
              <a:extLst>
                <a:ext uri="{FF2B5EF4-FFF2-40B4-BE49-F238E27FC236}">
                  <a16:creationId xmlns:a16="http://schemas.microsoft.com/office/drawing/2014/main" id="{03467C0A-5C92-4A25-BA16-53665D54B8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2">
              <a:extLst>
                <a:ext uri="{FF2B5EF4-FFF2-40B4-BE49-F238E27FC236}">
                  <a16:creationId xmlns:a16="http://schemas.microsoft.com/office/drawing/2014/main" id="{435F4864-0253-4261-9AED-5E798B971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59">
              <a:extLst>
                <a:ext uri="{FF2B5EF4-FFF2-40B4-BE49-F238E27FC236}">
                  <a16:creationId xmlns:a16="http://schemas.microsoft.com/office/drawing/2014/main" id="{6BEA136C-3A72-42D2-9D59-E9403321BD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2">
              <a:extLst>
                <a:ext uri="{FF2B5EF4-FFF2-40B4-BE49-F238E27FC236}">
                  <a16:creationId xmlns:a16="http://schemas.microsoft.com/office/drawing/2014/main" id="{306AAEAC-F37D-46C1-B3C8-293E7014EB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Rectangle 59">
              <a:extLst>
                <a:ext uri="{FF2B5EF4-FFF2-40B4-BE49-F238E27FC236}">
                  <a16:creationId xmlns:a16="http://schemas.microsoft.com/office/drawing/2014/main" id="{3139D819-91EA-46A0-93FF-45FF7A8A82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Rectangle 2">
              <a:extLst>
                <a:ext uri="{FF2B5EF4-FFF2-40B4-BE49-F238E27FC236}">
                  <a16:creationId xmlns:a16="http://schemas.microsoft.com/office/drawing/2014/main" id="{08F35BD0-1ED8-41A6-B3CE-C40EAA0041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59">
              <a:extLst>
                <a:ext uri="{FF2B5EF4-FFF2-40B4-BE49-F238E27FC236}">
                  <a16:creationId xmlns:a16="http://schemas.microsoft.com/office/drawing/2014/main" id="{C2886557-BD78-4C10-BB29-2E34CD8C8E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2">
              <a:extLst>
                <a:ext uri="{FF2B5EF4-FFF2-40B4-BE49-F238E27FC236}">
                  <a16:creationId xmlns:a16="http://schemas.microsoft.com/office/drawing/2014/main" id="{CACD67D1-ACC3-43BE-9A0A-7713F6F097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59">
              <a:extLst>
                <a:ext uri="{FF2B5EF4-FFF2-40B4-BE49-F238E27FC236}">
                  <a16:creationId xmlns:a16="http://schemas.microsoft.com/office/drawing/2014/main" id="{A4E2C77A-D17B-4792-9ED5-2872383236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2">
              <a:extLst>
                <a:ext uri="{FF2B5EF4-FFF2-40B4-BE49-F238E27FC236}">
                  <a16:creationId xmlns:a16="http://schemas.microsoft.com/office/drawing/2014/main" id="{ABE3CB03-D3EF-45F1-8FBD-E9B86CDD16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59">
              <a:extLst>
                <a:ext uri="{FF2B5EF4-FFF2-40B4-BE49-F238E27FC236}">
                  <a16:creationId xmlns:a16="http://schemas.microsoft.com/office/drawing/2014/main" id="{26C9EA63-B864-4041-AD52-E26240DA3D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2">
              <a:extLst>
                <a:ext uri="{FF2B5EF4-FFF2-40B4-BE49-F238E27FC236}">
                  <a16:creationId xmlns:a16="http://schemas.microsoft.com/office/drawing/2014/main" id="{DFD9C0DC-3AA4-48DE-8C65-AB56C588FB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59">
              <a:extLst>
                <a:ext uri="{FF2B5EF4-FFF2-40B4-BE49-F238E27FC236}">
                  <a16:creationId xmlns:a16="http://schemas.microsoft.com/office/drawing/2014/main" id="{82D52FD4-9CAA-4610-A07A-289A740AFB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2">
              <a:extLst>
                <a:ext uri="{FF2B5EF4-FFF2-40B4-BE49-F238E27FC236}">
                  <a16:creationId xmlns:a16="http://schemas.microsoft.com/office/drawing/2014/main" id="{D0436FA3-25D9-4C12-8F4A-80A407954B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59">
              <a:extLst>
                <a:ext uri="{FF2B5EF4-FFF2-40B4-BE49-F238E27FC236}">
                  <a16:creationId xmlns:a16="http://schemas.microsoft.com/office/drawing/2014/main" id="{49101D1B-A82E-40CF-9A50-754308C215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Rectangle 2">
              <a:extLst>
                <a:ext uri="{FF2B5EF4-FFF2-40B4-BE49-F238E27FC236}">
                  <a16:creationId xmlns:a16="http://schemas.microsoft.com/office/drawing/2014/main" id="{4F434848-83AC-4070-8D97-8A006210FE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59">
              <a:extLst>
                <a:ext uri="{FF2B5EF4-FFF2-40B4-BE49-F238E27FC236}">
                  <a16:creationId xmlns:a16="http://schemas.microsoft.com/office/drawing/2014/main" id="{40745A98-11F5-47FE-9220-B93A61DA97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2">
              <a:extLst>
                <a:ext uri="{FF2B5EF4-FFF2-40B4-BE49-F238E27FC236}">
                  <a16:creationId xmlns:a16="http://schemas.microsoft.com/office/drawing/2014/main" id="{47B6E1B3-283D-4CF7-970C-352DB472E5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Rectangle 59">
              <a:extLst>
                <a:ext uri="{FF2B5EF4-FFF2-40B4-BE49-F238E27FC236}">
                  <a16:creationId xmlns:a16="http://schemas.microsoft.com/office/drawing/2014/main" id="{7675737E-FE46-420B-B3AF-75399E8FC9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9" name="Rectangle 88">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0605" y="1"/>
            <a:ext cx="2681395"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A210685A-6235-45A7-850D-A6F555466E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9587" y="767714"/>
            <a:ext cx="6454975" cy="53225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Content Placeholder 2">
            <a:extLst>
              <a:ext uri="{FF2B5EF4-FFF2-40B4-BE49-F238E27FC236}">
                <a16:creationId xmlns:a16="http://schemas.microsoft.com/office/drawing/2014/main" id="{FBA9BCD2-58DF-4046-A80A-D7966F087216}"/>
              </a:ext>
            </a:extLst>
          </p:cNvPr>
          <p:cNvSpPr>
            <a:spLocks noGrp="1"/>
          </p:cNvSpPr>
          <p:nvPr>
            <p:ph idx="1"/>
          </p:nvPr>
        </p:nvSpPr>
        <p:spPr>
          <a:xfrm>
            <a:off x="5495109" y="1178446"/>
            <a:ext cx="5662845" cy="4543599"/>
          </a:xfrm>
        </p:spPr>
        <p:txBody>
          <a:bodyPr anchor="ctr">
            <a:normAutofit/>
          </a:bodyPr>
          <a:lstStyle/>
          <a:p>
            <a:pPr marL="0" indent="0">
              <a:buNone/>
            </a:pPr>
            <a:endParaRPr lang="en-US" sz="1800" dirty="0">
              <a:solidFill>
                <a:srgbClr val="FFFFFF"/>
              </a:solidFill>
            </a:endParaRPr>
          </a:p>
          <a:p>
            <a:pPr marL="0" indent="0">
              <a:buNone/>
            </a:pPr>
            <a:r>
              <a:rPr lang="en-US" sz="1800" dirty="0">
                <a:solidFill>
                  <a:srgbClr val="FFFFFF"/>
                </a:solidFill>
              </a:rPr>
              <a:t>These are some of the laws in the U.S. that address healthcare fraud, waste and abuse.</a:t>
            </a:r>
          </a:p>
          <a:p>
            <a:r>
              <a:rPr lang="en-US" sz="1800" dirty="0">
                <a:solidFill>
                  <a:srgbClr val="FFFFFF"/>
                </a:solidFill>
              </a:rPr>
              <a:t>HIPAA (Health Insurance Portability and Accountability Act) </a:t>
            </a:r>
          </a:p>
          <a:p>
            <a:r>
              <a:rPr lang="en-US" sz="1800" dirty="0">
                <a:solidFill>
                  <a:srgbClr val="FFFFFF"/>
                </a:solidFill>
              </a:rPr>
              <a:t>Health Care Fraud Statute</a:t>
            </a:r>
          </a:p>
          <a:p>
            <a:r>
              <a:rPr lang="en-US" sz="1800" dirty="0">
                <a:solidFill>
                  <a:srgbClr val="FFFFFF"/>
                </a:solidFill>
              </a:rPr>
              <a:t>Anti-Kickback/Stark Laws</a:t>
            </a:r>
          </a:p>
          <a:p>
            <a:r>
              <a:rPr lang="en-US" sz="1800" dirty="0">
                <a:solidFill>
                  <a:srgbClr val="FFFFFF"/>
                </a:solidFill>
              </a:rPr>
              <a:t>Federal &amp; State False Claims Acts</a:t>
            </a:r>
          </a:p>
          <a:p>
            <a:pPr marL="0" indent="0">
              <a:buNone/>
            </a:pPr>
            <a:endParaRPr lang="en-US" sz="1800" dirty="0">
              <a:solidFill>
                <a:srgbClr val="FFFFFF"/>
              </a:solidFill>
            </a:endParaRPr>
          </a:p>
          <a:p>
            <a:endParaRPr lang="en-US" sz="1800" dirty="0">
              <a:solidFill>
                <a:srgbClr val="FFFFFF"/>
              </a:solidFill>
            </a:endParaRPr>
          </a:p>
        </p:txBody>
      </p:sp>
    </p:spTree>
    <p:extLst>
      <p:ext uri="{BB962C8B-B14F-4D97-AF65-F5344CB8AC3E}">
        <p14:creationId xmlns:p14="http://schemas.microsoft.com/office/powerpoint/2010/main" val="1989740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04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4788A6D-AB42-4236-A9CC-BA98D176B497}"/>
              </a:ext>
            </a:extLst>
          </p:cNvPr>
          <p:cNvSpPr>
            <a:spLocks noGrp="1"/>
          </p:cNvSpPr>
          <p:nvPr>
            <p:ph type="title"/>
          </p:nvPr>
        </p:nvSpPr>
        <p:spPr>
          <a:xfrm>
            <a:off x="594360" y="339117"/>
            <a:ext cx="11003280" cy="1619890"/>
          </a:xfrm>
        </p:spPr>
        <p:txBody>
          <a:bodyPr anchor="ctr">
            <a:normAutofit/>
          </a:bodyPr>
          <a:lstStyle/>
          <a:p>
            <a:r>
              <a:rPr lang="en-US" dirty="0"/>
              <a:t>Enforcement Awareness</a:t>
            </a:r>
          </a:p>
        </p:txBody>
      </p:sp>
      <p:grpSp>
        <p:nvGrpSpPr>
          <p:cNvPr id="21" name="Group 20">
            <a:extLst>
              <a:ext uri="{FF2B5EF4-FFF2-40B4-BE49-F238E27FC236}">
                <a16:creationId xmlns:a16="http://schemas.microsoft.com/office/drawing/2014/main" id="{C57F67D8-2BFF-4661-AFAF-E2CE8B7DCE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484632"/>
            <a:ext cx="242107" cy="1340860"/>
            <a:chOff x="56167" y="484632"/>
            <a:chExt cx="242107" cy="1340860"/>
          </a:xfrm>
        </p:grpSpPr>
        <p:sp>
          <p:nvSpPr>
            <p:cNvPr id="22" name="Rectangle 2">
              <a:extLst>
                <a:ext uri="{FF2B5EF4-FFF2-40B4-BE49-F238E27FC236}">
                  <a16:creationId xmlns:a16="http://schemas.microsoft.com/office/drawing/2014/main" id="{4E1D4D71-728F-4B12-9CBF-3E5ABDA9BB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0543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59">
              <a:extLst>
                <a:ext uri="{FF2B5EF4-FFF2-40B4-BE49-F238E27FC236}">
                  <a16:creationId xmlns:a16="http://schemas.microsoft.com/office/drawing/2014/main" id="{3513D1C2-B9D1-43DC-8B39-AA4FF5AADB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0543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
              <a:extLst>
                <a:ext uri="{FF2B5EF4-FFF2-40B4-BE49-F238E27FC236}">
                  <a16:creationId xmlns:a16="http://schemas.microsoft.com/office/drawing/2014/main" id="{26CB8B66-F1A8-4DE9-AA67-8A7469BD73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91227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59">
              <a:extLst>
                <a:ext uri="{FF2B5EF4-FFF2-40B4-BE49-F238E27FC236}">
                  <a16:creationId xmlns:a16="http://schemas.microsoft.com/office/drawing/2014/main" id="{1F72E235-B6DE-4EE7-B11D-3FBEF9DC41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91227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
              <a:extLst>
                <a:ext uri="{FF2B5EF4-FFF2-40B4-BE49-F238E27FC236}">
                  <a16:creationId xmlns:a16="http://schemas.microsoft.com/office/drawing/2014/main" id="{BA8C164F-E124-4ECF-9FD9-35C1F8E271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77016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59">
              <a:extLst>
                <a:ext uri="{FF2B5EF4-FFF2-40B4-BE49-F238E27FC236}">
                  <a16:creationId xmlns:a16="http://schemas.microsoft.com/office/drawing/2014/main" id="{0151D52D-979C-4B9F-A037-D9DC745367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77016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
              <a:extLst>
                <a:ext uri="{FF2B5EF4-FFF2-40B4-BE49-F238E27FC236}">
                  <a16:creationId xmlns:a16="http://schemas.microsoft.com/office/drawing/2014/main" id="{EE8F116C-C879-4D3A-8F6D-A25B7125E2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62804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59">
              <a:extLst>
                <a:ext uri="{FF2B5EF4-FFF2-40B4-BE49-F238E27FC236}">
                  <a16:creationId xmlns:a16="http://schemas.microsoft.com/office/drawing/2014/main" id="{6709DF44-7C20-4444-8862-A9203CBE64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62804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
              <a:extLst>
                <a:ext uri="{FF2B5EF4-FFF2-40B4-BE49-F238E27FC236}">
                  <a16:creationId xmlns:a16="http://schemas.microsoft.com/office/drawing/2014/main" id="{4D6A9505-9408-4DC6-BD50-75A8C69490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8593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59">
              <a:extLst>
                <a:ext uri="{FF2B5EF4-FFF2-40B4-BE49-F238E27FC236}">
                  <a16:creationId xmlns:a16="http://schemas.microsoft.com/office/drawing/2014/main" id="{419FC7F2-FF7B-464A-8956-817BAD265A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8593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2">
              <a:extLst>
                <a:ext uri="{FF2B5EF4-FFF2-40B4-BE49-F238E27FC236}">
                  <a16:creationId xmlns:a16="http://schemas.microsoft.com/office/drawing/2014/main" id="{C0E235C3-2297-4887-8CF9-78B61DA7D8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7649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59">
              <a:extLst>
                <a:ext uri="{FF2B5EF4-FFF2-40B4-BE49-F238E27FC236}">
                  <a16:creationId xmlns:a16="http://schemas.microsoft.com/office/drawing/2014/main" id="{741D2A4A-2FC3-46D1-94A7-C4BA4823B1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7649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2">
              <a:extLst>
                <a:ext uri="{FF2B5EF4-FFF2-40B4-BE49-F238E27FC236}">
                  <a16:creationId xmlns:a16="http://schemas.microsoft.com/office/drawing/2014/main" id="{2E7DFA72-3CFE-4FB2-A769-C3D65C30CC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6228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59">
              <a:extLst>
                <a:ext uri="{FF2B5EF4-FFF2-40B4-BE49-F238E27FC236}">
                  <a16:creationId xmlns:a16="http://schemas.microsoft.com/office/drawing/2014/main" id="{FFB273F7-B602-4697-92DA-B9C0B70E34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6228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2">
              <a:extLst>
                <a:ext uri="{FF2B5EF4-FFF2-40B4-BE49-F238E27FC236}">
                  <a16:creationId xmlns:a16="http://schemas.microsoft.com/office/drawing/2014/main" id="{C76D34E0-BC86-46D8-920E-594A3C4B60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4807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59">
              <a:extLst>
                <a:ext uri="{FF2B5EF4-FFF2-40B4-BE49-F238E27FC236}">
                  <a16:creationId xmlns:a16="http://schemas.microsoft.com/office/drawing/2014/main" id="{F17BC71C-4B64-4990-90FF-78123B720C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4807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2">
              <a:extLst>
                <a:ext uri="{FF2B5EF4-FFF2-40B4-BE49-F238E27FC236}">
                  <a16:creationId xmlns:a16="http://schemas.microsoft.com/office/drawing/2014/main" id="{C807F90E-DB0C-4841-BFE0-9413759C26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3386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59">
              <a:extLst>
                <a:ext uri="{FF2B5EF4-FFF2-40B4-BE49-F238E27FC236}">
                  <a16:creationId xmlns:a16="http://schemas.microsoft.com/office/drawing/2014/main" id="{F7E71EE5-0746-4E81-B154-BAC5FF8671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3386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2">
              <a:extLst>
                <a:ext uri="{FF2B5EF4-FFF2-40B4-BE49-F238E27FC236}">
                  <a16:creationId xmlns:a16="http://schemas.microsoft.com/office/drawing/2014/main" id="{7FDDC085-25CA-4499-AAD9-DEA2035223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1965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59">
              <a:extLst>
                <a:ext uri="{FF2B5EF4-FFF2-40B4-BE49-F238E27FC236}">
                  <a16:creationId xmlns:a16="http://schemas.microsoft.com/office/drawing/2014/main" id="{1303C688-1ED7-46BE-B0EC-4638C54941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1965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Content Placeholder 2">
            <a:extLst>
              <a:ext uri="{FF2B5EF4-FFF2-40B4-BE49-F238E27FC236}">
                <a16:creationId xmlns:a16="http://schemas.microsoft.com/office/drawing/2014/main" id="{1AAF46E6-691E-4AFD-817C-B549CE1C6E77}"/>
              </a:ext>
            </a:extLst>
          </p:cNvPr>
          <p:cNvSpPr>
            <a:spLocks noGrp="1"/>
          </p:cNvSpPr>
          <p:nvPr>
            <p:ph idx="1"/>
          </p:nvPr>
        </p:nvSpPr>
        <p:spPr>
          <a:xfrm>
            <a:off x="314033" y="2429163"/>
            <a:ext cx="10825541" cy="3944205"/>
          </a:xfrm>
        </p:spPr>
        <p:txBody>
          <a:bodyPr anchor="ctr">
            <a:normAutofit/>
          </a:bodyPr>
          <a:lstStyle/>
          <a:p>
            <a:pPr marL="0" marR="124460" indent="0">
              <a:buNone/>
            </a:pPr>
            <a:r>
              <a:rPr lang="en-US" sz="1800" spc="-5" dirty="0">
                <a:cs typeface="Calibri"/>
              </a:rPr>
              <a:t>Health</a:t>
            </a:r>
            <a:r>
              <a:rPr lang="en-US" sz="1800" spc="-15" dirty="0">
                <a:cs typeface="Calibri"/>
              </a:rPr>
              <a:t>care </a:t>
            </a:r>
            <a:r>
              <a:rPr lang="en-US" sz="1800" spc="-10" dirty="0">
                <a:cs typeface="Calibri"/>
              </a:rPr>
              <a:t>FWA </a:t>
            </a:r>
            <a:r>
              <a:rPr lang="en-US" sz="1800" dirty="0">
                <a:cs typeface="Calibri"/>
              </a:rPr>
              <a:t>is </a:t>
            </a:r>
            <a:r>
              <a:rPr lang="en-US" sz="1800" spc="-5" dirty="0">
                <a:cs typeface="Calibri"/>
              </a:rPr>
              <a:t>on the rise. </a:t>
            </a:r>
            <a:r>
              <a:rPr lang="en-US" sz="1800" spc="-10" dirty="0">
                <a:cs typeface="Calibri"/>
              </a:rPr>
              <a:t>Anti-fraud </a:t>
            </a:r>
            <a:r>
              <a:rPr lang="en-US" sz="1800" spc="-5" dirty="0">
                <a:cs typeface="Calibri"/>
              </a:rPr>
              <a:t>and abuse </a:t>
            </a:r>
            <a:r>
              <a:rPr lang="en-US" sz="1800" spc="-10" dirty="0">
                <a:cs typeface="Calibri"/>
              </a:rPr>
              <a:t>laws protect insurers, </a:t>
            </a:r>
            <a:r>
              <a:rPr lang="en-US" sz="1800" spc="-5" dirty="0">
                <a:cs typeface="Calibri"/>
              </a:rPr>
              <a:t>their </a:t>
            </a:r>
            <a:r>
              <a:rPr lang="en-US" sz="1800" spc="-10" dirty="0">
                <a:cs typeface="Calibri"/>
              </a:rPr>
              <a:t>employees </a:t>
            </a:r>
            <a:r>
              <a:rPr lang="en-US" sz="1800" spc="-5" dirty="0">
                <a:cs typeface="Calibri"/>
              </a:rPr>
              <a:t>and </a:t>
            </a:r>
            <a:r>
              <a:rPr lang="en-US" sz="1800" spc="-10" dirty="0">
                <a:cs typeface="Calibri"/>
              </a:rPr>
              <a:t>members, </a:t>
            </a:r>
            <a:r>
              <a:rPr lang="en-US" sz="1800" spc="-5" dirty="0">
                <a:cs typeface="Calibri"/>
              </a:rPr>
              <a:t>as </a:t>
            </a:r>
            <a:r>
              <a:rPr lang="en-US" sz="1800" spc="-10" dirty="0">
                <a:cs typeface="Calibri"/>
              </a:rPr>
              <a:t>well </a:t>
            </a:r>
            <a:r>
              <a:rPr lang="en-US" sz="1800" spc="-5" dirty="0">
                <a:cs typeface="Calibri"/>
              </a:rPr>
              <a:t>as </a:t>
            </a:r>
            <a:r>
              <a:rPr lang="en-US" sz="1800" dirty="0">
                <a:cs typeface="Calibri"/>
              </a:rPr>
              <a:t>public </a:t>
            </a:r>
            <a:r>
              <a:rPr lang="en-US" sz="1800" spc="-5" dirty="0">
                <a:cs typeface="Calibri"/>
              </a:rPr>
              <a:t>health benefit </a:t>
            </a:r>
            <a:r>
              <a:rPr lang="en-US" sz="1800" spc="-15" dirty="0">
                <a:cs typeface="Calibri"/>
              </a:rPr>
              <a:t>programs </a:t>
            </a:r>
            <a:r>
              <a:rPr lang="en-US" sz="1800" spc="-5" dirty="0">
                <a:cs typeface="Calibri"/>
              </a:rPr>
              <a:t>and </a:t>
            </a:r>
            <a:r>
              <a:rPr lang="en-US" sz="1800" spc="-15" dirty="0">
                <a:cs typeface="Calibri"/>
              </a:rPr>
              <a:t>taxpayer</a:t>
            </a:r>
            <a:r>
              <a:rPr lang="en-US" sz="1800" spc="170" dirty="0">
                <a:cs typeface="Calibri"/>
              </a:rPr>
              <a:t> </a:t>
            </a:r>
            <a:r>
              <a:rPr lang="en-US" sz="1800" spc="-10" dirty="0">
                <a:cs typeface="Calibri"/>
              </a:rPr>
              <a:t>dollars.</a:t>
            </a:r>
          </a:p>
          <a:p>
            <a:pPr marL="0" marR="124460" indent="0">
              <a:buNone/>
            </a:pPr>
            <a:r>
              <a:rPr lang="en-US" sz="1800" b="1" spc="-10" dirty="0">
                <a:cs typeface="Calibri"/>
              </a:rPr>
              <a:t>Legal</a:t>
            </a:r>
            <a:r>
              <a:rPr lang="en-US" sz="1800" b="1" spc="-95" dirty="0">
                <a:cs typeface="Calibri"/>
              </a:rPr>
              <a:t> </a:t>
            </a:r>
            <a:r>
              <a:rPr lang="en-US" sz="1800" b="1" spc="-5" dirty="0">
                <a:cs typeface="Calibri"/>
              </a:rPr>
              <a:t>Consequences</a:t>
            </a:r>
            <a:endParaRPr lang="en-US" sz="1800" dirty="0">
              <a:cs typeface="Calibri"/>
            </a:endParaRPr>
          </a:p>
          <a:p>
            <a:pPr marL="0" marR="124460" indent="0">
              <a:buNone/>
            </a:pPr>
            <a:r>
              <a:rPr lang="en-US" sz="1800" spc="-10" dirty="0">
                <a:cs typeface="Calibri"/>
              </a:rPr>
              <a:t>There </a:t>
            </a:r>
            <a:r>
              <a:rPr lang="en-US" sz="1800" spc="-15" dirty="0">
                <a:cs typeface="Calibri"/>
              </a:rPr>
              <a:t>are legal consequences for </a:t>
            </a:r>
            <a:r>
              <a:rPr lang="en-US" sz="1800" spc="-10" dirty="0">
                <a:cs typeface="Calibri"/>
              </a:rPr>
              <a:t>committing fraud, waste </a:t>
            </a:r>
            <a:r>
              <a:rPr lang="en-US" sz="1800" spc="-5" dirty="0">
                <a:cs typeface="Calibri"/>
              </a:rPr>
              <a:t>and abuse. The actual </a:t>
            </a:r>
            <a:r>
              <a:rPr lang="en-US" sz="1800" spc="-10" dirty="0">
                <a:cs typeface="Calibri"/>
              </a:rPr>
              <a:t>consequence </a:t>
            </a:r>
            <a:r>
              <a:rPr lang="en-US" sz="1800" spc="-5" dirty="0">
                <a:cs typeface="Calibri"/>
              </a:rPr>
              <a:t>depends on the</a:t>
            </a:r>
            <a:r>
              <a:rPr lang="en-US" sz="1800" spc="-20" dirty="0">
                <a:cs typeface="Calibri"/>
              </a:rPr>
              <a:t> </a:t>
            </a:r>
            <a:r>
              <a:rPr lang="en-US" sz="1800" spc="-5" dirty="0">
                <a:cs typeface="Calibri"/>
              </a:rPr>
              <a:t>violation.  The </a:t>
            </a:r>
            <a:r>
              <a:rPr lang="en-US" sz="1800" spc="-10" dirty="0">
                <a:cs typeface="Calibri"/>
              </a:rPr>
              <a:t>following </a:t>
            </a:r>
            <a:r>
              <a:rPr lang="en-US" sz="1800" spc="-15" dirty="0">
                <a:cs typeface="Calibri"/>
              </a:rPr>
              <a:t>are </a:t>
            </a:r>
            <a:r>
              <a:rPr lang="en-US" sz="1800" spc="-5" dirty="0">
                <a:cs typeface="Calibri"/>
              </a:rPr>
              <a:t>potential penalties:</a:t>
            </a:r>
            <a:endParaRPr lang="en-US" sz="1800" dirty="0">
              <a:cs typeface="Calibri"/>
            </a:endParaRPr>
          </a:p>
          <a:p>
            <a:pPr marL="365125" indent="-286385">
              <a:spcBef>
                <a:spcPts val="165"/>
              </a:spcBef>
              <a:tabLst>
                <a:tab pos="365125" algn="l"/>
                <a:tab pos="365760" algn="l"/>
              </a:tabLst>
            </a:pPr>
            <a:r>
              <a:rPr lang="en-US" sz="1800" spc="-5" dirty="0">
                <a:cs typeface="Calibri"/>
              </a:rPr>
              <a:t>Civil </a:t>
            </a:r>
            <a:r>
              <a:rPr lang="en-US" sz="1800" spc="-10" dirty="0">
                <a:cs typeface="Calibri"/>
              </a:rPr>
              <a:t>Monetary</a:t>
            </a:r>
            <a:r>
              <a:rPr lang="en-US" sz="1800" spc="-65" dirty="0">
                <a:cs typeface="Calibri"/>
              </a:rPr>
              <a:t> </a:t>
            </a:r>
            <a:r>
              <a:rPr lang="en-US" sz="1800" spc="-5" dirty="0">
                <a:cs typeface="Calibri"/>
              </a:rPr>
              <a:t>Penalties</a:t>
            </a:r>
            <a:endParaRPr lang="en-US" sz="1800" dirty="0">
              <a:cs typeface="Calibri"/>
            </a:endParaRPr>
          </a:p>
          <a:p>
            <a:pPr marL="365125" indent="-286385">
              <a:spcBef>
                <a:spcPts val="190"/>
              </a:spcBef>
              <a:tabLst>
                <a:tab pos="365125" algn="l"/>
                <a:tab pos="365760" algn="l"/>
              </a:tabLst>
            </a:pPr>
            <a:r>
              <a:rPr lang="en-US" sz="1800" spc="-5" dirty="0">
                <a:cs typeface="Calibri"/>
              </a:rPr>
              <a:t>Criminal</a:t>
            </a:r>
            <a:r>
              <a:rPr lang="en-US" sz="1800" spc="-90" dirty="0">
                <a:cs typeface="Calibri"/>
              </a:rPr>
              <a:t> </a:t>
            </a:r>
            <a:r>
              <a:rPr lang="en-US" sz="1800" spc="-5" dirty="0">
                <a:cs typeface="Calibri"/>
              </a:rPr>
              <a:t>Conviction/Fines</a:t>
            </a:r>
            <a:endParaRPr lang="en-US" sz="1800" dirty="0">
              <a:cs typeface="Calibri"/>
            </a:endParaRPr>
          </a:p>
          <a:p>
            <a:pPr marL="365125" indent="-286385">
              <a:spcBef>
                <a:spcPts val="190"/>
              </a:spcBef>
              <a:tabLst>
                <a:tab pos="365125" algn="l"/>
                <a:tab pos="365760" algn="l"/>
              </a:tabLst>
            </a:pPr>
            <a:r>
              <a:rPr lang="en-US" sz="1800" spc="-5" dirty="0">
                <a:cs typeface="Calibri"/>
              </a:rPr>
              <a:t>Civil</a:t>
            </a:r>
            <a:r>
              <a:rPr lang="en-US" sz="1800" spc="-60" dirty="0">
                <a:cs typeface="Calibri"/>
              </a:rPr>
              <a:t> </a:t>
            </a:r>
            <a:r>
              <a:rPr lang="en-US" sz="1800" spc="-10" dirty="0">
                <a:cs typeface="Calibri"/>
              </a:rPr>
              <a:t>Prosecution</a:t>
            </a:r>
            <a:endParaRPr lang="en-US" sz="1800" dirty="0">
              <a:cs typeface="Calibri"/>
            </a:endParaRPr>
          </a:p>
          <a:p>
            <a:pPr marL="365125" indent="-286385">
              <a:spcBef>
                <a:spcPts val="190"/>
              </a:spcBef>
              <a:tabLst>
                <a:tab pos="365125" algn="l"/>
                <a:tab pos="365760" algn="l"/>
              </a:tabLst>
            </a:pPr>
            <a:r>
              <a:rPr lang="en-US" sz="1800" spc="-5" dirty="0">
                <a:cs typeface="Calibri"/>
              </a:rPr>
              <a:t>Imprisonment</a:t>
            </a:r>
            <a:endParaRPr lang="en-US" sz="1800" dirty="0">
              <a:cs typeface="Calibri"/>
            </a:endParaRPr>
          </a:p>
          <a:p>
            <a:pPr marL="365760" indent="-287020">
              <a:spcBef>
                <a:spcPts val="190"/>
              </a:spcBef>
              <a:tabLst>
                <a:tab pos="365125" algn="l"/>
                <a:tab pos="365760" algn="l"/>
              </a:tabLst>
            </a:pPr>
            <a:r>
              <a:rPr lang="en-US" sz="1800" spc="-5" dirty="0">
                <a:cs typeface="Calibri"/>
              </a:rPr>
              <a:t>Loss of </a:t>
            </a:r>
            <a:r>
              <a:rPr lang="en-US" sz="1800" spc="-10" dirty="0">
                <a:cs typeface="Calibri"/>
              </a:rPr>
              <a:t>Provider </a:t>
            </a:r>
            <a:r>
              <a:rPr lang="en-US" sz="1800" spc="-5" dirty="0">
                <a:cs typeface="Calibri"/>
              </a:rPr>
              <a:t>License</a:t>
            </a:r>
            <a:endParaRPr lang="en-US" sz="1800" dirty="0">
              <a:cs typeface="Calibri"/>
            </a:endParaRPr>
          </a:p>
          <a:p>
            <a:pPr marL="365760" indent="-287020">
              <a:spcBef>
                <a:spcPts val="190"/>
              </a:spcBef>
              <a:tabLst>
                <a:tab pos="365125" algn="l"/>
                <a:tab pos="365760" algn="l"/>
              </a:tabLst>
            </a:pPr>
            <a:r>
              <a:rPr lang="en-US" sz="1800" spc="-10" dirty="0">
                <a:cs typeface="Calibri"/>
              </a:rPr>
              <a:t>Exclusion from </a:t>
            </a:r>
            <a:r>
              <a:rPr lang="en-US" sz="1800" spc="-15" dirty="0">
                <a:cs typeface="Calibri"/>
              </a:rPr>
              <a:t>Federal </a:t>
            </a:r>
            <a:r>
              <a:rPr lang="en-US" sz="1800" spc="-5" dirty="0">
                <a:cs typeface="Calibri"/>
              </a:rPr>
              <a:t>Health</a:t>
            </a:r>
            <a:r>
              <a:rPr lang="en-US" sz="1800" spc="-10" dirty="0">
                <a:cs typeface="Calibri"/>
              </a:rPr>
              <a:t>care</a:t>
            </a:r>
            <a:r>
              <a:rPr lang="en-US" sz="1800" spc="65" dirty="0">
                <a:cs typeface="Calibri"/>
              </a:rPr>
              <a:t> </a:t>
            </a:r>
            <a:r>
              <a:rPr lang="en-US" sz="1800" spc="-15" dirty="0">
                <a:cs typeface="Calibri"/>
              </a:rPr>
              <a:t>programs</a:t>
            </a:r>
            <a:endParaRPr lang="en-US" sz="1800" dirty="0">
              <a:cs typeface="Calibri"/>
            </a:endParaRPr>
          </a:p>
        </p:txBody>
      </p:sp>
      <p:sp>
        <p:nvSpPr>
          <p:cNvPr id="43" name="Rectangle 42">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91633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04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4788A6D-AB42-4236-A9CC-BA98D176B497}"/>
              </a:ext>
            </a:extLst>
          </p:cNvPr>
          <p:cNvSpPr>
            <a:spLocks noGrp="1"/>
          </p:cNvSpPr>
          <p:nvPr>
            <p:ph type="title"/>
          </p:nvPr>
        </p:nvSpPr>
        <p:spPr>
          <a:xfrm>
            <a:off x="594360" y="339117"/>
            <a:ext cx="11003280" cy="1619890"/>
          </a:xfrm>
        </p:spPr>
        <p:txBody>
          <a:bodyPr anchor="ctr">
            <a:normAutofit/>
          </a:bodyPr>
          <a:lstStyle/>
          <a:p>
            <a:r>
              <a:rPr lang="en-US" dirty="0"/>
              <a:t>Enforcement Awareness - HIPAA</a:t>
            </a:r>
          </a:p>
        </p:txBody>
      </p:sp>
      <p:grpSp>
        <p:nvGrpSpPr>
          <p:cNvPr id="32" name="Group 31">
            <a:extLst>
              <a:ext uri="{FF2B5EF4-FFF2-40B4-BE49-F238E27FC236}">
                <a16:creationId xmlns:a16="http://schemas.microsoft.com/office/drawing/2014/main" id="{C57F67D8-2BFF-4661-AFAF-E2CE8B7DCE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484632"/>
            <a:ext cx="242107" cy="1340860"/>
            <a:chOff x="56167" y="484632"/>
            <a:chExt cx="242107" cy="1340860"/>
          </a:xfrm>
        </p:grpSpPr>
        <p:sp>
          <p:nvSpPr>
            <p:cNvPr id="33" name="Rectangle 2">
              <a:extLst>
                <a:ext uri="{FF2B5EF4-FFF2-40B4-BE49-F238E27FC236}">
                  <a16:creationId xmlns:a16="http://schemas.microsoft.com/office/drawing/2014/main" id="{4E1D4D71-728F-4B12-9CBF-3E5ABDA9BB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0543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59">
              <a:extLst>
                <a:ext uri="{FF2B5EF4-FFF2-40B4-BE49-F238E27FC236}">
                  <a16:creationId xmlns:a16="http://schemas.microsoft.com/office/drawing/2014/main" id="{3513D1C2-B9D1-43DC-8B39-AA4FF5AADB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0543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2">
              <a:extLst>
                <a:ext uri="{FF2B5EF4-FFF2-40B4-BE49-F238E27FC236}">
                  <a16:creationId xmlns:a16="http://schemas.microsoft.com/office/drawing/2014/main" id="{26CB8B66-F1A8-4DE9-AA67-8A7469BD73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91227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59">
              <a:extLst>
                <a:ext uri="{FF2B5EF4-FFF2-40B4-BE49-F238E27FC236}">
                  <a16:creationId xmlns:a16="http://schemas.microsoft.com/office/drawing/2014/main" id="{1F72E235-B6DE-4EE7-B11D-3FBEF9DC41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91227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2">
              <a:extLst>
                <a:ext uri="{FF2B5EF4-FFF2-40B4-BE49-F238E27FC236}">
                  <a16:creationId xmlns:a16="http://schemas.microsoft.com/office/drawing/2014/main" id="{BA8C164F-E124-4ECF-9FD9-35C1F8E271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77016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59">
              <a:extLst>
                <a:ext uri="{FF2B5EF4-FFF2-40B4-BE49-F238E27FC236}">
                  <a16:creationId xmlns:a16="http://schemas.microsoft.com/office/drawing/2014/main" id="{0151D52D-979C-4B9F-A037-D9DC745367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77016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2">
              <a:extLst>
                <a:ext uri="{FF2B5EF4-FFF2-40B4-BE49-F238E27FC236}">
                  <a16:creationId xmlns:a16="http://schemas.microsoft.com/office/drawing/2014/main" id="{EE8F116C-C879-4D3A-8F6D-A25B7125E2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62804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59">
              <a:extLst>
                <a:ext uri="{FF2B5EF4-FFF2-40B4-BE49-F238E27FC236}">
                  <a16:creationId xmlns:a16="http://schemas.microsoft.com/office/drawing/2014/main" id="{6709DF44-7C20-4444-8862-A9203CBE64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62804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2">
              <a:extLst>
                <a:ext uri="{FF2B5EF4-FFF2-40B4-BE49-F238E27FC236}">
                  <a16:creationId xmlns:a16="http://schemas.microsoft.com/office/drawing/2014/main" id="{4D6A9505-9408-4DC6-BD50-75A8C69490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8593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59">
              <a:extLst>
                <a:ext uri="{FF2B5EF4-FFF2-40B4-BE49-F238E27FC236}">
                  <a16:creationId xmlns:a16="http://schemas.microsoft.com/office/drawing/2014/main" id="{419FC7F2-FF7B-464A-8956-817BAD265A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8593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2">
              <a:extLst>
                <a:ext uri="{FF2B5EF4-FFF2-40B4-BE49-F238E27FC236}">
                  <a16:creationId xmlns:a16="http://schemas.microsoft.com/office/drawing/2014/main" id="{C0E235C3-2297-4887-8CF9-78B61DA7D8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7649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59">
              <a:extLst>
                <a:ext uri="{FF2B5EF4-FFF2-40B4-BE49-F238E27FC236}">
                  <a16:creationId xmlns:a16="http://schemas.microsoft.com/office/drawing/2014/main" id="{741D2A4A-2FC3-46D1-94A7-C4BA4823B1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7649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2">
              <a:extLst>
                <a:ext uri="{FF2B5EF4-FFF2-40B4-BE49-F238E27FC236}">
                  <a16:creationId xmlns:a16="http://schemas.microsoft.com/office/drawing/2014/main" id="{2E7DFA72-3CFE-4FB2-A769-C3D65C30CC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6228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59">
              <a:extLst>
                <a:ext uri="{FF2B5EF4-FFF2-40B4-BE49-F238E27FC236}">
                  <a16:creationId xmlns:a16="http://schemas.microsoft.com/office/drawing/2014/main" id="{FFB273F7-B602-4697-92DA-B9C0B70E34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6228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2">
              <a:extLst>
                <a:ext uri="{FF2B5EF4-FFF2-40B4-BE49-F238E27FC236}">
                  <a16:creationId xmlns:a16="http://schemas.microsoft.com/office/drawing/2014/main" id="{C76D34E0-BC86-46D8-920E-594A3C4B60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4807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Rectangle 59">
              <a:extLst>
                <a:ext uri="{FF2B5EF4-FFF2-40B4-BE49-F238E27FC236}">
                  <a16:creationId xmlns:a16="http://schemas.microsoft.com/office/drawing/2014/main" id="{F17BC71C-4B64-4990-90FF-78123B720C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4807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Rectangle 2">
              <a:extLst>
                <a:ext uri="{FF2B5EF4-FFF2-40B4-BE49-F238E27FC236}">
                  <a16:creationId xmlns:a16="http://schemas.microsoft.com/office/drawing/2014/main" id="{C807F90E-DB0C-4841-BFE0-9413759C26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3386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59">
              <a:extLst>
                <a:ext uri="{FF2B5EF4-FFF2-40B4-BE49-F238E27FC236}">
                  <a16:creationId xmlns:a16="http://schemas.microsoft.com/office/drawing/2014/main" id="{F7E71EE5-0746-4E81-B154-BAC5FF8671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3386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2">
              <a:extLst>
                <a:ext uri="{FF2B5EF4-FFF2-40B4-BE49-F238E27FC236}">
                  <a16:creationId xmlns:a16="http://schemas.microsoft.com/office/drawing/2014/main" id="{7FDDC085-25CA-4499-AAD9-DEA2035223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1965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9">
              <a:extLst>
                <a:ext uri="{FF2B5EF4-FFF2-40B4-BE49-F238E27FC236}">
                  <a16:creationId xmlns:a16="http://schemas.microsoft.com/office/drawing/2014/main" id="{1303C688-1ED7-46BE-B0EC-4638C54941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1965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Content Placeholder 2">
            <a:extLst>
              <a:ext uri="{FF2B5EF4-FFF2-40B4-BE49-F238E27FC236}">
                <a16:creationId xmlns:a16="http://schemas.microsoft.com/office/drawing/2014/main" id="{1AAF46E6-691E-4AFD-817C-B549CE1C6E77}"/>
              </a:ext>
            </a:extLst>
          </p:cNvPr>
          <p:cNvSpPr>
            <a:spLocks noGrp="1"/>
          </p:cNvSpPr>
          <p:nvPr>
            <p:ph idx="1"/>
          </p:nvPr>
        </p:nvSpPr>
        <p:spPr>
          <a:xfrm>
            <a:off x="597407" y="2340429"/>
            <a:ext cx="11000233" cy="4023426"/>
          </a:xfrm>
        </p:spPr>
        <p:txBody>
          <a:bodyPr anchor="ctr">
            <a:normAutofit/>
          </a:bodyPr>
          <a:lstStyle/>
          <a:p>
            <a:pPr marL="0" indent="0">
              <a:buNone/>
            </a:pPr>
            <a:r>
              <a:rPr lang="en-US" sz="1800" b="1" spc="-30" dirty="0">
                <a:cs typeface="Calibri"/>
              </a:rPr>
              <a:t>HIPAA</a:t>
            </a:r>
            <a:endParaRPr lang="en-US" sz="1800" dirty="0">
              <a:cs typeface="Calibri"/>
            </a:endParaRPr>
          </a:p>
          <a:p>
            <a:pPr marL="0" indent="0">
              <a:spcBef>
                <a:spcPts val="384"/>
              </a:spcBef>
              <a:buNone/>
            </a:pPr>
            <a:r>
              <a:rPr lang="en-US" sz="1800" spc="-5" dirty="0">
                <a:cs typeface="Calibri"/>
              </a:rPr>
              <a:t>The </a:t>
            </a:r>
            <a:r>
              <a:rPr lang="en-US" sz="1800" spc="-10" dirty="0">
                <a:cs typeface="Calibri"/>
              </a:rPr>
              <a:t>U.S. </a:t>
            </a:r>
            <a:r>
              <a:rPr lang="en-US" sz="1800" spc="-15" dirty="0">
                <a:cs typeface="Calibri"/>
              </a:rPr>
              <a:t>Federal </a:t>
            </a:r>
            <a:r>
              <a:rPr lang="en-US" sz="1800" spc="-5" dirty="0">
                <a:cs typeface="Calibri"/>
              </a:rPr>
              <a:t>Health </a:t>
            </a:r>
            <a:r>
              <a:rPr lang="en-US" sz="1800" spc="-10" dirty="0">
                <a:cs typeface="Calibri"/>
              </a:rPr>
              <a:t>Insurance Portability </a:t>
            </a:r>
            <a:r>
              <a:rPr lang="en-US" sz="1800" spc="-5" dirty="0">
                <a:cs typeface="Calibri"/>
              </a:rPr>
              <a:t>and Accountability Act of </a:t>
            </a:r>
            <a:r>
              <a:rPr lang="en-US" sz="1800" spc="-10" dirty="0">
                <a:cs typeface="Calibri"/>
              </a:rPr>
              <a:t>1996</a:t>
            </a:r>
            <a:r>
              <a:rPr lang="en-US" sz="1800" spc="120" dirty="0">
                <a:cs typeface="Calibri"/>
              </a:rPr>
              <a:t> </a:t>
            </a:r>
            <a:r>
              <a:rPr lang="en-US" sz="1800" spc="-20" dirty="0">
                <a:cs typeface="Calibri"/>
              </a:rPr>
              <a:t>(HIPAA)</a:t>
            </a:r>
            <a:endParaRPr lang="en-US" sz="1800" dirty="0">
              <a:cs typeface="Calibri"/>
            </a:endParaRPr>
          </a:p>
          <a:p>
            <a:pPr marL="756285" lvl="1" indent="-286385">
              <a:spcBef>
                <a:spcPts val="380"/>
              </a:spcBef>
              <a:tabLst>
                <a:tab pos="354965" algn="l"/>
                <a:tab pos="355600" algn="l"/>
              </a:tabLst>
            </a:pPr>
            <a:r>
              <a:rPr lang="en-US" sz="1800" spc="-5" dirty="0">
                <a:cs typeface="Calibri"/>
              </a:rPr>
              <a:t>Includes </a:t>
            </a:r>
            <a:r>
              <a:rPr lang="en-US" sz="1800" spc="-10" dirty="0">
                <a:cs typeface="Calibri"/>
              </a:rPr>
              <a:t>fraud </a:t>
            </a:r>
            <a:r>
              <a:rPr lang="en-US" sz="1800" spc="-5" dirty="0">
                <a:cs typeface="Calibri"/>
              </a:rPr>
              <a:t>and abuse </a:t>
            </a:r>
            <a:r>
              <a:rPr lang="en-US" sz="1800" spc="-10" dirty="0">
                <a:cs typeface="Calibri"/>
              </a:rPr>
              <a:t>provisions </a:t>
            </a:r>
            <a:r>
              <a:rPr lang="en-US" sz="1800" spc="-5" dirty="0">
                <a:cs typeface="Calibri"/>
              </a:rPr>
              <a:t>that </a:t>
            </a:r>
            <a:r>
              <a:rPr lang="en-US" sz="1800" spc="-10" dirty="0">
                <a:cs typeface="Calibri"/>
              </a:rPr>
              <a:t>strengthen </a:t>
            </a:r>
            <a:r>
              <a:rPr lang="en-US" sz="1800" spc="-15" dirty="0">
                <a:cs typeface="Calibri"/>
              </a:rPr>
              <a:t>Federal enforcement</a:t>
            </a:r>
            <a:r>
              <a:rPr lang="en-US" sz="1800" spc="150" dirty="0">
                <a:cs typeface="Calibri"/>
              </a:rPr>
              <a:t> </a:t>
            </a:r>
            <a:r>
              <a:rPr lang="en-US" sz="1800" spc="-5" dirty="0">
                <a:cs typeface="Calibri"/>
              </a:rPr>
              <a:t>tools</a:t>
            </a:r>
            <a:endParaRPr lang="en-US" sz="1800" dirty="0">
              <a:cs typeface="Calibri"/>
            </a:endParaRPr>
          </a:p>
          <a:p>
            <a:pPr marL="756285" lvl="1" indent="-286385">
              <a:spcBef>
                <a:spcPts val="380"/>
              </a:spcBef>
              <a:tabLst>
                <a:tab pos="354965" algn="l"/>
                <a:tab pos="355600" algn="l"/>
              </a:tabLst>
            </a:pPr>
            <a:r>
              <a:rPr lang="en-US" sz="1800" spc="-10" dirty="0">
                <a:cs typeface="Calibri"/>
              </a:rPr>
              <a:t>Protects </a:t>
            </a:r>
            <a:r>
              <a:rPr lang="en-US" sz="1800" spc="-5" dirty="0">
                <a:cs typeface="Calibri"/>
              </a:rPr>
              <a:t>patient </a:t>
            </a:r>
            <a:r>
              <a:rPr lang="en-US" sz="1800" spc="-10" dirty="0">
                <a:cs typeface="Calibri"/>
              </a:rPr>
              <a:t>privacy </a:t>
            </a:r>
            <a:r>
              <a:rPr lang="en-US" sz="1800" spc="-5" dirty="0">
                <a:cs typeface="Calibri"/>
              </a:rPr>
              <a:t>and protects </a:t>
            </a:r>
            <a:r>
              <a:rPr lang="en-US" sz="1800" spc="-10" dirty="0">
                <a:cs typeface="Calibri"/>
              </a:rPr>
              <a:t>against </a:t>
            </a:r>
            <a:r>
              <a:rPr lang="en-US" sz="1800" spc="-5" dirty="0">
                <a:cs typeface="Calibri"/>
              </a:rPr>
              <a:t>medical identity</a:t>
            </a:r>
            <a:r>
              <a:rPr lang="en-US" sz="1800" spc="-30" dirty="0">
                <a:cs typeface="Calibri"/>
              </a:rPr>
              <a:t> </a:t>
            </a:r>
            <a:r>
              <a:rPr lang="en-US" sz="1800" spc="-5" dirty="0">
                <a:cs typeface="Calibri"/>
              </a:rPr>
              <a:t>theft</a:t>
            </a:r>
          </a:p>
          <a:p>
            <a:pPr marL="756285" lvl="1" indent="-286385">
              <a:spcBef>
                <a:spcPts val="380"/>
              </a:spcBef>
              <a:tabLst>
                <a:tab pos="354965" algn="l"/>
                <a:tab pos="355600" algn="l"/>
              </a:tabLst>
            </a:pPr>
            <a:endParaRPr lang="en-US" sz="1800" spc="-5" dirty="0">
              <a:cs typeface="Calibri"/>
            </a:endParaRPr>
          </a:p>
          <a:p>
            <a:pPr marL="0" marR="0" indent="0">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Title II of HIPAA includes provisions related to the prevention of healthcare fraud and abuse including:</a:t>
            </a:r>
          </a:p>
          <a:p>
            <a:pPr marL="342900" marR="0" lvl="0" indent="-342900">
              <a:spcBef>
                <a:spcPts val="0"/>
              </a:spcBef>
              <a:spcAft>
                <a:spcPts val="800"/>
              </a:spcAft>
              <a:buFont typeface="Arial" panose="020B0604020202020204" pitchFamily="34" charset="0"/>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creation of the Fraud, Abuse and Control program for coordination of state and federal healthcare fraud investigation and enforcement activities,</a:t>
            </a:r>
          </a:p>
          <a:p>
            <a:pPr marL="342900" marR="0" lvl="0" indent="-342900">
              <a:spcBef>
                <a:spcPts val="0"/>
              </a:spcBef>
              <a:spcAft>
                <a:spcPts val="800"/>
              </a:spcAft>
              <a:buFont typeface="Arial" panose="020B0604020202020204" pitchFamily="34" charset="0"/>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expansion of the Exclusion Authority so that any healthcare fraud conviction, even if the fraud is not related to a government program, results in mandatory exclusion from participation in the Medicare or Medicaid programs,</a:t>
            </a:r>
          </a:p>
          <a:p>
            <a:pPr marL="342900" marR="0" lvl="0" indent="-342900">
              <a:spcBef>
                <a:spcPts val="0"/>
              </a:spcBef>
              <a:spcAft>
                <a:spcPts val="800"/>
              </a:spcAft>
              <a:buFont typeface="Arial" panose="020B0604020202020204" pitchFamily="34" charset="0"/>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creation of new criminal provisions that expanded what actions could be considered 'healthcare fraud' and strengthened the tools available to prosecute violations at the federal level.</a:t>
            </a:r>
          </a:p>
        </p:txBody>
      </p:sp>
      <p:sp>
        <p:nvSpPr>
          <p:cNvPr id="54" name="Rectangle 53">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30318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5" name="Rectangle 44">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04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4788A6D-AB42-4236-A9CC-BA98D176B497}"/>
              </a:ext>
            </a:extLst>
          </p:cNvPr>
          <p:cNvSpPr>
            <a:spLocks noGrp="1"/>
          </p:cNvSpPr>
          <p:nvPr>
            <p:ph type="title"/>
          </p:nvPr>
        </p:nvSpPr>
        <p:spPr>
          <a:xfrm>
            <a:off x="594360" y="339117"/>
            <a:ext cx="11003280" cy="1619890"/>
          </a:xfrm>
        </p:spPr>
        <p:txBody>
          <a:bodyPr anchor="ctr">
            <a:normAutofit/>
          </a:bodyPr>
          <a:lstStyle/>
          <a:p>
            <a:r>
              <a:rPr lang="en-US" sz="3700" dirty="0"/>
              <a:t>Enforcement Awareness - U.S. Federal Health Care Fraud Statute</a:t>
            </a:r>
            <a:br>
              <a:rPr lang="en-US" sz="3700" dirty="0"/>
            </a:br>
            <a:endParaRPr lang="en-US" sz="3700" dirty="0"/>
          </a:p>
        </p:txBody>
      </p:sp>
      <p:grpSp>
        <p:nvGrpSpPr>
          <p:cNvPr id="49" name="Group 48">
            <a:extLst>
              <a:ext uri="{FF2B5EF4-FFF2-40B4-BE49-F238E27FC236}">
                <a16:creationId xmlns:a16="http://schemas.microsoft.com/office/drawing/2014/main" id="{C57F67D8-2BFF-4661-AFAF-E2CE8B7DCE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484632"/>
            <a:ext cx="242107" cy="1340860"/>
            <a:chOff x="56167" y="484632"/>
            <a:chExt cx="242107" cy="1340860"/>
          </a:xfrm>
        </p:grpSpPr>
        <p:sp>
          <p:nvSpPr>
            <p:cNvPr id="50" name="Rectangle 2">
              <a:extLst>
                <a:ext uri="{FF2B5EF4-FFF2-40B4-BE49-F238E27FC236}">
                  <a16:creationId xmlns:a16="http://schemas.microsoft.com/office/drawing/2014/main" id="{4E1D4D71-728F-4B12-9CBF-3E5ABDA9BB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0543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59">
              <a:extLst>
                <a:ext uri="{FF2B5EF4-FFF2-40B4-BE49-F238E27FC236}">
                  <a16:creationId xmlns:a16="http://schemas.microsoft.com/office/drawing/2014/main" id="{3513D1C2-B9D1-43DC-8B39-AA4FF5AADB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0543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2">
              <a:extLst>
                <a:ext uri="{FF2B5EF4-FFF2-40B4-BE49-F238E27FC236}">
                  <a16:creationId xmlns:a16="http://schemas.microsoft.com/office/drawing/2014/main" id="{26CB8B66-F1A8-4DE9-AA67-8A7469BD73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91227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9">
              <a:extLst>
                <a:ext uri="{FF2B5EF4-FFF2-40B4-BE49-F238E27FC236}">
                  <a16:creationId xmlns:a16="http://schemas.microsoft.com/office/drawing/2014/main" id="{1F72E235-B6DE-4EE7-B11D-3FBEF9DC41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91227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2">
              <a:extLst>
                <a:ext uri="{FF2B5EF4-FFF2-40B4-BE49-F238E27FC236}">
                  <a16:creationId xmlns:a16="http://schemas.microsoft.com/office/drawing/2014/main" id="{BA8C164F-E124-4ECF-9FD9-35C1F8E271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77016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Rectangle 59">
              <a:extLst>
                <a:ext uri="{FF2B5EF4-FFF2-40B4-BE49-F238E27FC236}">
                  <a16:creationId xmlns:a16="http://schemas.microsoft.com/office/drawing/2014/main" id="{0151D52D-979C-4B9F-A037-D9DC745367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77016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2">
              <a:extLst>
                <a:ext uri="{FF2B5EF4-FFF2-40B4-BE49-F238E27FC236}">
                  <a16:creationId xmlns:a16="http://schemas.microsoft.com/office/drawing/2014/main" id="{EE8F116C-C879-4D3A-8F6D-A25B7125E2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62804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9">
              <a:extLst>
                <a:ext uri="{FF2B5EF4-FFF2-40B4-BE49-F238E27FC236}">
                  <a16:creationId xmlns:a16="http://schemas.microsoft.com/office/drawing/2014/main" id="{6709DF44-7C20-4444-8862-A9203CBE64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62804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2">
              <a:extLst>
                <a:ext uri="{FF2B5EF4-FFF2-40B4-BE49-F238E27FC236}">
                  <a16:creationId xmlns:a16="http://schemas.microsoft.com/office/drawing/2014/main" id="{4D6A9505-9408-4DC6-BD50-75A8C69490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8593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9">
              <a:extLst>
                <a:ext uri="{FF2B5EF4-FFF2-40B4-BE49-F238E27FC236}">
                  <a16:creationId xmlns:a16="http://schemas.microsoft.com/office/drawing/2014/main" id="{419FC7F2-FF7B-464A-8956-817BAD265A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8593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2">
              <a:extLst>
                <a:ext uri="{FF2B5EF4-FFF2-40B4-BE49-F238E27FC236}">
                  <a16:creationId xmlns:a16="http://schemas.microsoft.com/office/drawing/2014/main" id="{C0E235C3-2297-4887-8CF9-78B61DA7D8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7649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59">
              <a:extLst>
                <a:ext uri="{FF2B5EF4-FFF2-40B4-BE49-F238E27FC236}">
                  <a16:creationId xmlns:a16="http://schemas.microsoft.com/office/drawing/2014/main" id="{741D2A4A-2FC3-46D1-94A7-C4BA4823B1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7649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2">
              <a:extLst>
                <a:ext uri="{FF2B5EF4-FFF2-40B4-BE49-F238E27FC236}">
                  <a16:creationId xmlns:a16="http://schemas.microsoft.com/office/drawing/2014/main" id="{2E7DFA72-3CFE-4FB2-A769-C3D65C30CC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6228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59">
              <a:extLst>
                <a:ext uri="{FF2B5EF4-FFF2-40B4-BE49-F238E27FC236}">
                  <a16:creationId xmlns:a16="http://schemas.microsoft.com/office/drawing/2014/main" id="{FFB273F7-B602-4697-92DA-B9C0B70E34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6228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2">
              <a:extLst>
                <a:ext uri="{FF2B5EF4-FFF2-40B4-BE49-F238E27FC236}">
                  <a16:creationId xmlns:a16="http://schemas.microsoft.com/office/drawing/2014/main" id="{C76D34E0-BC86-46D8-920E-594A3C4B60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4807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59">
              <a:extLst>
                <a:ext uri="{FF2B5EF4-FFF2-40B4-BE49-F238E27FC236}">
                  <a16:creationId xmlns:a16="http://schemas.microsoft.com/office/drawing/2014/main" id="{F17BC71C-4B64-4990-90FF-78123B720C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4807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2">
              <a:extLst>
                <a:ext uri="{FF2B5EF4-FFF2-40B4-BE49-F238E27FC236}">
                  <a16:creationId xmlns:a16="http://schemas.microsoft.com/office/drawing/2014/main" id="{C807F90E-DB0C-4841-BFE0-9413759C26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3386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Rectangle 59">
              <a:extLst>
                <a:ext uri="{FF2B5EF4-FFF2-40B4-BE49-F238E27FC236}">
                  <a16:creationId xmlns:a16="http://schemas.microsoft.com/office/drawing/2014/main" id="{F7E71EE5-0746-4E81-B154-BAC5FF8671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3386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2">
              <a:extLst>
                <a:ext uri="{FF2B5EF4-FFF2-40B4-BE49-F238E27FC236}">
                  <a16:creationId xmlns:a16="http://schemas.microsoft.com/office/drawing/2014/main" id="{7FDDC085-25CA-4499-AAD9-DEA2035223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1965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59">
              <a:extLst>
                <a:ext uri="{FF2B5EF4-FFF2-40B4-BE49-F238E27FC236}">
                  <a16:creationId xmlns:a16="http://schemas.microsoft.com/office/drawing/2014/main" id="{1303C688-1ED7-46BE-B0EC-4638C54941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1965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Content Placeholder 2">
            <a:extLst>
              <a:ext uri="{FF2B5EF4-FFF2-40B4-BE49-F238E27FC236}">
                <a16:creationId xmlns:a16="http://schemas.microsoft.com/office/drawing/2014/main" id="{1AAF46E6-691E-4AFD-817C-B549CE1C6E77}"/>
              </a:ext>
            </a:extLst>
          </p:cNvPr>
          <p:cNvSpPr>
            <a:spLocks noGrp="1"/>
          </p:cNvSpPr>
          <p:nvPr>
            <p:ph idx="1"/>
          </p:nvPr>
        </p:nvSpPr>
        <p:spPr>
          <a:xfrm>
            <a:off x="597407" y="2540000"/>
            <a:ext cx="11000233" cy="3675743"/>
          </a:xfrm>
        </p:spPr>
        <p:txBody>
          <a:bodyPr anchor="ctr">
            <a:normAutofit/>
          </a:bodyPr>
          <a:lstStyle/>
          <a:p>
            <a:pPr marL="0" indent="0">
              <a:buNone/>
            </a:pPr>
            <a:r>
              <a:rPr lang="en-US" sz="2000" b="1" spc="-10" dirty="0">
                <a:cs typeface="Calibri"/>
              </a:rPr>
              <a:t>U.S. </a:t>
            </a:r>
            <a:r>
              <a:rPr lang="en-US" sz="2000" b="1" spc="-15" dirty="0">
                <a:cs typeface="Calibri"/>
              </a:rPr>
              <a:t>Federal </a:t>
            </a:r>
            <a:r>
              <a:rPr lang="en-US" sz="2000" b="1" spc="-5" dirty="0">
                <a:cs typeface="Calibri"/>
              </a:rPr>
              <a:t>Health C</a:t>
            </a:r>
            <a:r>
              <a:rPr lang="en-US" sz="2000" b="1" spc="-10" dirty="0">
                <a:cs typeface="Calibri"/>
              </a:rPr>
              <a:t>are </a:t>
            </a:r>
            <a:r>
              <a:rPr lang="en-US" sz="2000" b="1" spc="-15" dirty="0">
                <a:cs typeface="Calibri"/>
              </a:rPr>
              <a:t>Fraud</a:t>
            </a:r>
            <a:r>
              <a:rPr lang="en-US" sz="2000" b="1" spc="70" dirty="0">
                <a:cs typeface="Calibri"/>
              </a:rPr>
              <a:t> </a:t>
            </a:r>
            <a:r>
              <a:rPr lang="en-US" sz="2000" b="1" spc="-15" dirty="0">
                <a:cs typeface="Calibri"/>
              </a:rPr>
              <a:t>Statute</a:t>
            </a:r>
            <a:endParaRPr lang="en-US" sz="2000" dirty="0">
              <a:cs typeface="Calibri"/>
            </a:endParaRPr>
          </a:p>
          <a:p>
            <a:pPr marL="812800" lvl="1" indent="-342900">
              <a:spcBef>
                <a:spcPts val="384"/>
              </a:spcBef>
              <a:tabLst>
                <a:tab pos="354965" algn="l"/>
                <a:tab pos="355600" algn="l"/>
              </a:tabLst>
            </a:pPr>
            <a:r>
              <a:rPr lang="en-US" sz="2000" spc="-15" dirty="0">
                <a:cs typeface="Calibri"/>
              </a:rPr>
              <a:t>Makes </a:t>
            </a:r>
            <a:r>
              <a:rPr lang="en-US" sz="2000" dirty="0">
                <a:cs typeface="Calibri"/>
              </a:rPr>
              <a:t>it </a:t>
            </a:r>
            <a:r>
              <a:rPr lang="en-US" sz="2000" spc="-5" dirty="0">
                <a:cs typeface="Calibri"/>
              </a:rPr>
              <a:t>a crime </a:t>
            </a:r>
            <a:r>
              <a:rPr lang="en-US" sz="2000" spc="-10" dirty="0">
                <a:cs typeface="Calibri"/>
              </a:rPr>
              <a:t>to defraud </a:t>
            </a:r>
            <a:r>
              <a:rPr lang="en-US" sz="2000" spc="-15" dirty="0">
                <a:cs typeface="Calibri"/>
              </a:rPr>
              <a:t>any </a:t>
            </a:r>
            <a:r>
              <a:rPr lang="en-US" sz="2000" spc="-5" dirty="0">
                <a:cs typeface="Calibri"/>
              </a:rPr>
              <a:t>health</a:t>
            </a:r>
            <a:r>
              <a:rPr lang="en-US" sz="2000" spc="-15" dirty="0">
                <a:cs typeface="Calibri"/>
              </a:rPr>
              <a:t>care </a:t>
            </a:r>
            <a:r>
              <a:rPr lang="en-US" sz="2000" spc="-5" dirty="0">
                <a:cs typeface="Calibri"/>
              </a:rPr>
              <a:t>benefit</a:t>
            </a:r>
            <a:r>
              <a:rPr lang="en-US" sz="2000" spc="55" dirty="0">
                <a:cs typeface="Calibri"/>
              </a:rPr>
              <a:t> </a:t>
            </a:r>
            <a:r>
              <a:rPr lang="en-US" sz="2000" spc="-15" dirty="0">
                <a:cs typeface="Calibri"/>
              </a:rPr>
              <a:t>program</a:t>
            </a:r>
            <a:endParaRPr lang="en-US" sz="2000" dirty="0">
              <a:cs typeface="Calibri"/>
            </a:endParaRPr>
          </a:p>
          <a:p>
            <a:pPr marL="812800" lvl="1" indent="-342900">
              <a:spcBef>
                <a:spcPts val="384"/>
              </a:spcBef>
              <a:tabLst>
                <a:tab pos="354965" algn="l"/>
                <a:tab pos="355600" algn="l"/>
              </a:tabLst>
            </a:pPr>
            <a:r>
              <a:rPr lang="en-US" sz="2000" spc="-5" dirty="0">
                <a:cs typeface="Calibri"/>
              </a:rPr>
              <a:t>Only </a:t>
            </a:r>
            <a:r>
              <a:rPr lang="en-US" sz="2000" spc="-10" dirty="0">
                <a:cs typeface="Calibri"/>
              </a:rPr>
              <a:t>requires </a:t>
            </a:r>
            <a:r>
              <a:rPr lang="en-US" sz="2000" spc="-5" dirty="0">
                <a:cs typeface="Calibri"/>
              </a:rPr>
              <a:t>evidence that </a:t>
            </a:r>
            <a:r>
              <a:rPr lang="en-US" sz="2000" spc="-10" dirty="0">
                <a:cs typeface="Calibri"/>
              </a:rPr>
              <a:t>fraud </a:t>
            </a:r>
            <a:r>
              <a:rPr lang="en-US" sz="2000" spc="-5" dirty="0">
                <a:cs typeface="Calibri"/>
              </a:rPr>
              <a:t>has </a:t>
            </a:r>
            <a:r>
              <a:rPr lang="en-US" sz="2000" spc="-10" dirty="0">
                <a:cs typeface="Calibri"/>
              </a:rPr>
              <a:t>occurred to</a:t>
            </a:r>
            <a:r>
              <a:rPr lang="en-US" sz="2000" spc="80" dirty="0">
                <a:cs typeface="Calibri"/>
              </a:rPr>
              <a:t> </a:t>
            </a:r>
            <a:r>
              <a:rPr lang="en-US" sz="2000" spc="-10" dirty="0">
                <a:cs typeface="Calibri"/>
              </a:rPr>
              <a:t>prosecute</a:t>
            </a:r>
          </a:p>
          <a:p>
            <a:pPr marL="469900" lvl="1" indent="0">
              <a:spcBef>
                <a:spcPts val="384"/>
              </a:spcBef>
              <a:buNone/>
              <a:tabLst>
                <a:tab pos="354965" algn="l"/>
                <a:tab pos="355600" algn="l"/>
              </a:tabLst>
            </a:pPr>
            <a:endParaRPr lang="en-US" sz="2000" dirty="0">
              <a:cs typeface="Calibri"/>
            </a:endParaRPr>
          </a:p>
          <a:p>
            <a:pPr marL="342900" indent="-342900">
              <a:spcBef>
                <a:spcPts val="0"/>
              </a:spcBef>
              <a:spcAft>
                <a:spcPts val="800"/>
              </a:spcAft>
              <a:tabLst>
                <a:tab pos="457200" algn="l"/>
              </a:tabLst>
            </a:pPr>
            <a:r>
              <a:rPr lang="en-US" sz="2000" dirty="0">
                <a:latin typeface="Calibri" panose="020F0502020204030204" pitchFamily="34" charset="0"/>
                <a:cs typeface="Times New Roman" panose="02020603050405020304" pitchFamily="18" charset="0"/>
              </a:rPr>
              <a:t>The Federal Health Care Fraud Statute applies to all healthcare benefit programs - not just programs funded by the government.</a:t>
            </a:r>
          </a:p>
          <a:p>
            <a:pPr marL="342900" indent="-342900">
              <a:spcBef>
                <a:spcPts val="0"/>
              </a:spcBef>
              <a:spcAft>
                <a:spcPts val="800"/>
              </a:spcAft>
              <a:tabLst>
                <a:tab pos="457200" algn="l"/>
              </a:tabLst>
            </a:pPr>
            <a:r>
              <a:rPr lang="en-US" sz="2000" dirty="0">
                <a:latin typeface="Calibri" panose="020F0502020204030204" pitchFamily="34" charset="0"/>
                <a:cs typeface="Times New Roman" panose="02020603050405020304" pitchFamily="18" charset="0"/>
              </a:rPr>
              <a:t>The Health Care Reform Law of 2010 (Patient Protection and Affordable Care Act) updated the Health Care Fraud Statute so that now, proof of actual knowledge or intent to violate the statute is not required.</a:t>
            </a:r>
          </a:p>
          <a:p>
            <a:pPr marL="342900" indent="-342900">
              <a:spcBef>
                <a:spcPts val="0"/>
              </a:spcBef>
              <a:spcAft>
                <a:spcPts val="800"/>
              </a:spcAft>
              <a:tabLst>
                <a:tab pos="457200" algn="l"/>
              </a:tabLst>
            </a:pPr>
            <a:r>
              <a:rPr lang="en-US" sz="2000" dirty="0">
                <a:latin typeface="Calibri" panose="020F0502020204030204" pitchFamily="34" charset="0"/>
                <a:cs typeface="Times New Roman" panose="02020603050405020304" pitchFamily="18" charset="0"/>
              </a:rPr>
              <a:t>Violations may result in felony conviction, with potential penalties including imprisonment and fines.</a:t>
            </a:r>
          </a:p>
          <a:p>
            <a:pPr marL="0" marR="124460" indent="0">
              <a:buNone/>
            </a:pPr>
            <a:endParaRPr lang="en-US" sz="2000" dirty="0"/>
          </a:p>
        </p:txBody>
      </p:sp>
      <p:sp>
        <p:nvSpPr>
          <p:cNvPr id="71" name="Rectangle 70">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37794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04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4788A6D-AB42-4236-A9CC-BA98D176B497}"/>
              </a:ext>
            </a:extLst>
          </p:cNvPr>
          <p:cNvSpPr>
            <a:spLocks noGrp="1"/>
          </p:cNvSpPr>
          <p:nvPr>
            <p:ph type="title"/>
          </p:nvPr>
        </p:nvSpPr>
        <p:spPr>
          <a:xfrm>
            <a:off x="594360" y="339117"/>
            <a:ext cx="11003280" cy="1619890"/>
          </a:xfrm>
        </p:spPr>
        <p:txBody>
          <a:bodyPr anchor="ctr">
            <a:normAutofit/>
          </a:bodyPr>
          <a:lstStyle/>
          <a:p>
            <a:r>
              <a:rPr lang="en-US" dirty="0"/>
              <a:t>Enforcement Awareness - Anti-Kickback Statutes</a:t>
            </a:r>
          </a:p>
        </p:txBody>
      </p:sp>
      <p:grpSp>
        <p:nvGrpSpPr>
          <p:cNvPr id="78" name="Group 77">
            <a:extLst>
              <a:ext uri="{FF2B5EF4-FFF2-40B4-BE49-F238E27FC236}">
                <a16:creationId xmlns:a16="http://schemas.microsoft.com/office/drawing/2014/main" id="{C57F67D8-2BFF-4661-AFAF-E2CE8B7DCE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484632"/>
            <a:ext cx="242107" cy="1340860"/>
            <a:chOff x="56167" y="484632"/>
            <a:chExt cx="242107" cy="1340860"/>
          </a:xfrm>
        </p:grpSpPr>
        <p:sp>
          <p:nvSpPr>
            <p:cNvPr id="79" name="Rectangle 2">
              <a:extLst>
                <a:ext uri="{FF2B5EF4-FFF2-40B4-BE49-F238E27FC236}">
                  <a16:creationId xmlns:a16="http://schemas.microsoft.com/office/drawing/2014/main" id="{4E1D4D71-728F-4B12-9CBF-3E5ABDA9BB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0543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59">
              <a:extLst>
                <a:ext uri="{FF2B5EF4-FFF2-40B4-BE49-F238E27FC236}">
                  <a16:creationId xmlns:a16="http://schemas.microsoft.com/office/drawing/2014/main" id="{3513D1C2-B9D1-43DC-8B39-AA4FF5AADB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0543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2">
              <a:extLst>
                <a:ext uri="{FF2B5EF4-FFF2-40B4-BE49-F238E27FC236}">
                  <a16:creationId xmlns:a16="http://schemas.microsoft.com/office/drawing/2014/main" id="{26CB8B66-F1A8-4DE9-AA67-8A7469BD73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91227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59">
              <a:extLst>
                <a:ext uri="{FF2B5EF4-FFF2-40B4-BE49-F238E27FC236}">
                  <a16:creationId xmlns:a16="http://schemas.microsoft.com/office/drawing/2014/main" id="{1F72E235-B6DE-4EE7-B11D-3FBEF9DC41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91227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2">
              <a:extLst>
                <a:ext uri="{FF2B5EF4-FFF2-40B4-BE49-F238E27FC236}">
                  <a16:creationId xmlns:a16="http://schemas.microsoft.com/office/drawing/2014/main" id="{BA8C164F-E124-4ECF-9FD9-35C1F8E271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77016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Rectangle 59">
              <a:extLst>
                <a:ext uri="{FF2B5EF4-FFF2-40B4-BE49-F238E27FC236}">
                  <a16:creationId xmlns:a16="http://schemas.microsoft.com/office/drawing/2014/main" id="{0151D52D-979C-4B9F-A037-D9DC745367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77016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2">
              <a:extLst>
                <a:ext uri="{FF2B5EF4-FFF2-40B4-BE49-F238E27FC236}">
                  <a16:creationId xmlns:a16="http://schemas.microsoft.com/office/drawing/2014/main" id="{EE8F116C-C879-4D3A-8F6D-A25B7125E2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62804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59">
              <a:extLst>
                <a:ext uri="{FF2B5EF4-FFF2-40B4-BE49-F238E27FC236}">
                  <a16:creationId xmlns:a16="http://schemas.microsoft.com/office/drawing/2014/main" id="{6709DF44-7C20-4444-8862-A9203CBE64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62804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Rectangle 2">
              <a:extLst>
                <a:ext uri="{FF2B5EF4-FFF2-40B4-BE49-F238E27FC236}">
                  <a16:creationId xmlns:a16="http://schemas.microsoft.com/office/drawing/2014/main" id="{4D6A9505-9408-4DC6-BD50-75A8C69490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8593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59">
              <a:extLst>
                <a:ext uri="{FF2B5EF4-FFF2-40B4-BE49-F238E27FC236}">
                  <a16:creationId xmlns:a16="http://schemas.microsoft.com/office/drawing/2014/main" id="{419FC7F2-FF7B-464A-8956-817BAD265A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8593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2">
              <a:extLst>
                <a:ext uri="{FF2B5EF4-FFF2-40B4-BE49-F238E27FC236}">
                  <a16:creationId xmlns:a16="http://schemas.microsoft.com/office/drawing/2014/main" id="{C0E235C3-2297-4887-8CF9-78B61DA7D8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7649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Rectangle 59">
              <a:extLst>
                <a:ext uri="{FF2B5EF4-FFF2-40B4-BE49-F238E27FC236}">
                  <a16:creationId xmlns:a16="http://schemas.microsoft.com/office/drawing/2014/main" id="{741D2A4A-2FC3-46D1-94A7-C4BA4823B1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7649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2">
              <a:extLst>
                <a:ext uri="{FF2B5EF4-FFF2-40B4-BE49-F238E27FC236}">
                  <a16:creationId xmlns:a16="http://schemas.microsoft.com/office/drawing/2014/main" id="{2E7DFA72-3CFE-4FB2-A769-C3D65C30CC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6228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59">
              <a:extLst>
                <a:ext uri="{FF2B5EF4-FFF2-40B4-BE49-F238E27FC236}">
                  <a16:creationId xmlns:a16="http://schemas.microsoft.com/office/drawing/2014/main" id="{FFB273F7-B602-4697-92DA-B9C0B70E34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6228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2">
              <a:extLst>
                <a:ext uri="{FF2B5EF4-FFF2-40B4-BE49-F238E27FC236}">
                  <a16:creationId xmlns:a16="http://schemas.microsoft.com/office/drawing/2014/main" id="{C76D34E0-BC86-46D8-920E-594A3C4B60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4807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59">
              <a:extLst>
                <a:ext uri="{FF2B5EF4-FFF2-40B4-BE49-F238E27FC236}">
                  <a16:creationId xmlns:a16="http://schemas.microsoft.com/office/drawing/2014/main" id="{F17BC71C-4B64-4990-90FF-78123B720C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4807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2">
              <a:extLst>
                <a:ext uri="{FF2B5EF4-FFF2-40B4-BE49-F238E27FC236}">
                  <a16:creationId xmlns:a16="http://schemas.microsoft.com/office/drawing/2014/main" id="{C807F90E-DB0C-4841-BFE0-9413759C26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3386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59">
              <a:extLst>
                <a:ext uri="{FF2B5EF4-FFF2-40B4-BE49-F238E27FC236}">
                  <a16:creationId xmlns:a16="http://schemas.microsoft.com/office/drawing/2014/main" id="{F7E71EE5-0746-4E81-B154-BAC5FF8671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3386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2">
              <a:extLst>
                <a:ext uri="{FF2B5EF4-FFF2-40B4-BE49-F238E27FC236}">
                  <a16:creationId xmlns:a16="http://schemas.microsoft.com/office/drawing/2014/main" id="{7FDDC085-25CA-4499-AAD9-DEA2035223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1965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59">
              <a:extLst>
                <a:ext uri="{FF2B5EF4-FFF2-40B4-BE49-F238E27FC236}">
                  <a16:creationId xmlns:a16="http://schemas.microsoft.com/office/drawing/2014/main" id="{1303C688-1ED7-46BE-B0EC-4638C54941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1965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Content Placeholder 2">
            <a:extLst>
              <a:ext uri="{FF2B5EF4-FFF2-40B4-BE49-F238E27FC236}">
                <a16:creationId xmlns:a16="http://schemas.microsoft.com/office/drawing/2014/main" id="{1AAF46E6-691E-4AFD-817C-B549CE1C6E77}"/>
              </a:ext>
            </a:extLst>
          </p:cNvPr>
          <p:cNvSpPr>
            <a:spLocks noGrp="1"/>
          </p:cNvSpPr>
          <p:nvPr>
            <p:ph idx="1"/>
          </p:nvPr>
        </p:nvSpPr>
        <p:spPr>
          <a:xfrm>
            <a:off x="298275" y="2594827"/>
            <a:ext cx="11000233" cy="3494314"/>
          </a:xfrm>
        </p:spPr>
        <p:txBody>
          <a:bodyPr anchor="ctr">
            <a:normAutofit/>
          </a:bodyPr>
          <a:lstStyle/>
          <a:p>
            <a:pPr marL="0" indent="0">
              <a:buNone/>
            </a:pPr>
            <a:r>
              <a:rPr lang="en-US" sz="2000" b="1" spc="-10" dirty="0">
                <a:cs typeface="Calibri"/>
              </a:rPr>
              <a:t>U.S. </a:t>
            </a:r>
            <a:r>
              <a:rPr lang="en-US" sz="2000" b="1" spc="-15" dirty="0">
                <a:cs typeface="Calibri"/>
              </a:rPr>
              <a:t>Federal </a:t>
            </a:r>
            <a:r>
              <a:rPr lang="en-US" sz="2000" b="1" spc="-5" dirty="0">
                <a:cs typeface="Calibri"/>
              </a:rPr>
              <a:t>and </a:t>
            </a:r>
            <a:r>
              <a:rPr lang="en-US" sz="2000" b="1" spc="-15" dirty="0">
                <a:cs typeface="Calibri"/>
              </a:rPr>
              <a:t>State </a:t>
            </a:r>
            <a:r>
              <a:rPr lang="en-US" sz="2000" b="1" spc="-5" dirty="0">
                <a:cs typeface="Calibri"/>
              </a:rPr>
              <a:t>Anti-Kickback</a:t>
            </a:r>
            <a:r>
              <a:rPr lang="en-US" sz="2000" b="1" spc="5" dirty="0">
                <a:cs typeface="Calibri"/>
              </a:rPr>
              <a:t> </a:t>
            </a:r>
            <a:r>
              <a:rPr lang="en-US" sz="2000" b="1" spc="-10" dirty="0">
                <a:cs typeface="Calibri"/>
              </a:rPr>
              <a:t>Statutes</a:t>
            </a:r>
            <a:endParaRPr lang="en-US" sz="2000" dirty="0">
              <a:cs typeface="Calibri"/>
            </a:endParaRPr>
          </a:p>
          <a:p>
            <a:pPr marL="812800" lvl="1" indent="-342900">
              <a:spcBef>
                <a:spcPts val="384"/>
              </a:spcBef>
              <a:tabLst>
                <a:tab pos="355600" algn="l"/>
                <a:tab pos="356235" algn="l"/>
              </a:tabLst>
            </a:pPr>
            <a:r>
              <a:rPr lang="en-US" sz="2000" spc="-15" dirty="0">
                <a:cs typeface="Calibri"/>
              </a:rPr>
              <a:t>Makes </a:t>
            </a:r>
            <a:r>
              <a:rPr lang="en-US" sz="2000" dirty="0">
                <a:cs typeface="Calibri"/>
              </a:rPr>
              <a:t>it </a:t>
            </a:r>
            <a:r>
              <a:rPr lang="en-US" sz="2000" spc="-5" dirty="0">
                <a:cs typeface="Calibri"/>
              </a:rPr>
              <a:t>a crime </a:t>
            </a:r>
            <a:r>
              <a:rPr lang="en-US" sz="2000" spc="-10" dirty="0">
                <a:cs typeface="Calibri"/>
              </a:rPr>
              <a:t>to </a:t>
            </a:r>
            <a:r>
              <a:rPr lang="en-US" sz="2000" spc="-20" dirty="0">
                <a:cs typeface="Calibri"/>
              </a:rPr>
              <a:t>reward </a:t>
            </a:r>
            <a:r>
              <a:rPr lang="en-US" sz="2000" spc="-10" dirty="0">
                <a:cs typeface="Calibri"/>
              </a:rPr>
              <a:t>others </a:t>
            </a:r>
            <a:r>
              <a:rPr lang="en-US" sz="2000" spc="-5" dirty="0">
                <a:cs typeface="Calibri"/>
              </a:rPr>
              <a:t>or themselves </a:t>
            </a:r>
            <a:r>
              <a:rPr lang="en-US" sz="2000" spc="-15" dirty="0">
                <a:cs typeface="Calibri"/>
              </a:rPr>
              <a:t>for </a:t>
            </a:r>
            <a:r>
              <a:rPr lang="en-US" sz="2000" spc="-5" dirty="0">
                <a:cs typeface="Calibri"/>
              </a:rPr>
              <a:t>medical</a:t>
            </a:r>
            <a:r>
              <a:rPr lang="en-US" sz="2000" spc="170" dirty="0">
                <a:cs typeface="Calibri"/>
              </a:rPr>
              <a:t> </a:t>
            </a:r>
            <a:r>
              <a:rPr lang="en-US" sz="2000" spc="-20" dirty="0">
                <a:cs typeface="Calibri"/>
              </a:rPr>
              <a:t>referrals</a:t>
            </a:r>
            <a:endParaRPr lang="en-US" sz="2000" dirty="0">
              <a:cs typeface="Calibri"/>
            </a:endParaRPr>
          </a:p>
          <a:p>
            <a:pPr marL="812800" lvl="1" indent="-342900">
              <a:spcBef>
                <a:spcPts val="384"/>
              </a:spcBef>
              <a:tabLst>
                <a:tab pos="355600" algn="l"/>
                <a:tab pos="356235" algn="l"/>
              </a:tabLst>
            </a:pPr>
            <a:r>
              <a:rPr lang="en-US" sz="2000" spc="-15" dirty="0">
                <a:cs typeface="Calibri"/>
              </a:rPr>
              <a:t>Prevents providers </a:t>
            </a:r>
            <a:r>
              <a:rPr lang="en-US" sz="2000" spc="-10" dirty="0">
                <a:cs typeface="Calibri"/>
              </a:rPr>
              <a:t>from </a:t>
            </a:r>
            <a:r>
              <a:rPr lang="en-US" sz="2000" spc="-5" dirty="0">
                <a:cs typeface="Calibri"/>
              </a:rPr>
              <a:t>profiting </a:t>
            </a:r>
            <a:r>
              <a:rPr lang="en-US" sz="2000" spc="-10" dirty="0">
                <a:cs typeface="Calibri"/>
              </a:rPr>
              <a:t>from</a:t>
            </a:r>
            <a:r>
              <a:rPr lang="en-US" sz="2000" spc="135" dirty="0">
                <a:cs typeface="Calibri"/>
              </a:rPr>
              <a:t> </a:t>
            </a:r>
            <a:r>
              <a:rPr lang="en-US" sz="2000" spc="-20" dirty="0">
                <a:cs typeface="Calibri"/>
              </a:rPr>
              <a:t>referrals</a:t>
            </a:r>
            <a:endParaRPr lang="en-US" sz="2000" dirty="0">
              <a:cs typeface="Calibri"/>
            </a:endParaRPr>
          </a:p>
          <a:p>
            <a:pPr marL="0" indent="0">
              <a:spcBef>
                <a:spcPts val="40"/>
              </a:spcBef>
              <a:buNone/>
            </a:pPr>
            <a:endParaRPr lang="en-US" sz="2000" dirty="0">
              <a:cs typeface="Times New Roman"/>
            </a:endParaRPr>
          </a:p>
          <a:p>
            <a:pPr marR="5080">
              <a:spcBef>
                <a:spcPts val="5"/>
              </a:spcBef>
            </a:pPr>
            <a:r>
              <a:rPr lang="en-US" sz="2000" spc="-15" dirty="0">
                <a:cs typeface="Calibri"/>
              </a:rPr>
              <a:t>Federal </a:t>
            </a:r>
            <a:r>
              <a:rPr lang="en-US" sz="2000" spc="-5" dirty="0">
                <a:cs typeface="Calibri"/>
              </a:rPr>
              <a:t>and </a:t>
            </a:r>
            <a:r>
              <a:rPr lang="en-US" sz="2000" spc="-15" dirty="0">
                <a:cs typeface="Calibri"/>
              </a:rPr>
              <a:t>state </a:t>
            </a:r>
            <a:r>
              <a:rPr lang="en-US" sz="2000" spc="-5" dirty="0">
                <a:cs typeface="Calibri"/>
              </a:rPr>
              <a:t>anti-kickback </a:t>
            </a:r>
            <a:r>
              <a:rPr lang="en-US" sz="2000" spc="-10" dirty="0">
                <a:cs typeface="Calibri"/>
              </a:rPr>
              <a:t>statutes </a:t>
            </a:r>
            <a:r>
              <a:rPr lang="en-US" sz="2000" spc="-20" dirty="0">
                <a:cs typeface="Calibri"/>
              </a:rPr>
              <a:t>make </a:t>
            </a:r>
            <a:r>
              <a:rPr lang="en-US" sz="2000" dirty="0">
                <a:cs typeface="Calibri"/>
              </a:rPr>
              <a:t>it </a:t>
            </a:r>
            <a:r>
              <a:rPr lang="en-US" sz="2000" spc="-5" dirty="0">
                <a:cs typeface="Calibri"/>
              </a:rPr>
              <a:t>a crime </a:t>
            </a:r>
            <a:r>
              <a:rPr lang="en-US" sz="2000" spc="-10" dirty="0">
                <a:cs typeface="Calibri"/>
              </a:rPr>
              <a:t>to </a:t>
            </a:r>
            <a:r>
              <a:rPr lang="en-US" sz="2000" spc="-5" dirty="0">
                <a:cs typeface="Calibri"/>
              </a:rPr>
              <a:t>knowingly and </a:t>
            </a:r>
            <a:r>
              <a:rPr lang="en-US" sz="2000" dirty="0">
                <a:cs typeface="Calibri"/>
              </a:rPr>
              <a:t>willfully </a:t>
            </a:r>
            <a:r>
              <a:rPr lang="en-US" sz="2000" spc="-35" dirty="0">
                <a:cs typeface="Calibri"/>
              </a:rPr>
              <a:t>offer, </a:t>
            </a:r>
            <a:r>
              <a:rPr lang="en-US" sz="2000" spc="-40" dirty="0">
                <a:cs typeface="Calibri"/>
              </a:rPr>
              <a:t>pay, </a:t>
            </a:r>
            <a:r>
              <a:rPr lang="en-US" sz="2000" spc="-5" dirty="0">
                <a:cs typeface="Calibri"/>
              </a:rPr>
              <a:t>solicit, or </a:t>
            </a:r>
            <a:r>
              <a:rPr lang="en-US" sz="2000" spc="-10" dirty="0">
                <a:cs typeface="Calibri"/>
              </a:rPr>
              <a:t>receive, </a:t>
            </a:r>
            <a:r>
              <a:rPr lang="en-US" sz="2000" spc="-5" dirty="0">
                <a:cs typeface="Calibri"/>
              </a:rPr>
              <a:t>directly or </a:t>
            </a:r>
            <a:r>
              <a:rPr lang="en-US" sz="2000" spc="-15" dirty="0">
                <a:cs typeface="Calibri"/>
              </a:rPr>
              <a:t>indirectly, </a:t>
            </a:r>
            <a:r>
              <a:rPr lang="en-US" sz="2000" spc="-5" dirty="0">
                <a:cs typeface="Calibri"/>
              </a:rPr>
              <a:t>anything of </a:t>
            </a:r>
            <a:r>
              <a:rPr lang="en-US" sz="2000" spc="-10" dirty="0">
                <a:cs typeface="Calibri"/>
              </a:rPr>
              <a:t>value to </a:t>
            </a:r>
            <a:r>
              <a:rPr lang="en-US" sz="2000" spc="-5" dirty="0">
                <a:cs typeface="Calibri"/>
              </a:rPr>
              <a:t>induce or </a:t>
            </a:r>
            <a:r>
              <a:rPr lang="en-US" sz="2000" spc="-20" dirty="0">
                <a:cs typeface="Calibri"/>
              </a:rPr>
              <a:t>reward referrals </a:t>
            </a:r>
            <a:r>
              <a:rPr lang="en-US" sz="2000" spc="-5" dirty="0">
                <a:cs typeface="Calibri"/>
              </a:rPr>
              <a:t>of items </a:t>
            </a:r>
            <a:r>
              <a:rPr lang="en-US" sz="2000" spc="-10" dirty="0">
                <a:cs typeface="Calibri"/>
              </a:rPr>
              <a:t>or </a:t>
            </a:r>
            <a:r>
              <a:rPr lang="en-US" sz="2000" spc="-5" dirty="0">
                <a:cs typeface="Calibri"/>
              </a:rPr>
              <a:t>services </a:t>
            </a:r>
            <a:r>
              <a:rPr lang="en-US" sz="2000" spc="-10" dirty="0">
                <a:cs typeface="Calibri"/>
              </a:rPr>
              <a:t>reimbursable by </a:t>
            </a:r>
            <a:r>
              <a:rPr lang="en-US" sz="2000" spc="-5" dirty="0">
                <a:cs typeface="Calibri"/>
              </a:rPr>
              <a:t>a </a:t>
            </a:r>
            <a:r>
              <a:rPr lang="en-US" sz="2000" spc="-15" dirty="0">
                <a:cs typeface="Calibri"/>
              </a:rPr>
              <a:t>federal </a:t>
            </a:r>
            <a:r>
              <a:rPr lang="en-US" sz="2000" spc="-5" dirty="0">
                <a:cs typeface="Calibri"/>
              </a:rPr>
              <a:t>or </a:t>
            </a:r>
            <a:r>
              <a:rPr lang="en-US" sz="2000" spc="-15" dirty="0">
                <a:cs typeface="Calibri"/>
              </a:rPr>
              <a:t>state </a:t>
            </a:r>
            <a:r>
              <a:rPr lang="en-US" sz="2000" spc="-5" dirty="0">
                <a:cs typeface="Calibri"/>
              </a:rPr>
              <a:t>health</a:t>
            </a:r>
            <a:r>
              <a:rPr lang="en-US" sz="2000" spc="-15" dirty="0">
                <a:cs typeface="Calibri"/>
              </a:rPr>
              <a:t>care program.  </a:t>
            </a:r>
            <a:r>
              <a:rPr lang="en-US" sz="2000" dirty="0">
                <a:cs typeface="Calibri"/>
              </a:rPr>
              <a:t>In </a:t>
            </a:r>
            <a:r>
              <a:rPr lang="en-US" sz="2000" spc="-5" dirty="0">
                <a:cs typeface="Calibri"/>
              </a:rPr>
              <a:t>addition </a:t>
            </a:r>
            <a:r>
              <a:rPr lang="en-US" sz="2000" spc="-10" dirty="0">
                <a:cs typeface="Calibri"/>
              </a:rPr>
              <a:t>to kickbacks, some of </a:t>
            </a:r>
            <a:r>
              <a:rPr lang="en-US" sz="2000" spc="-5" dirty="0">
                <a:cs typeface="Calibri"/>
              </a:rPr>
              <a:t>the </a:t>
            </a:r>
            <a:r>
              <a:rPr lang="en-US" sz="2000" spc="-15" dirty="0">
                <a:cs typeface="Calibri"/>
              </a:rPr>
              <a:t>state </a:t>
            </a:r>
            <a:r>
              <a:rPr lang="en-US" sz="2000" spc="-10" dirty="0">
                <a:cs typeface="Calibri"/>
              </a:rPr>
              <a:t>level statutes </a:t>
            </a:r>
            <a:r>
              <a:rPr lang="en-US" sz="2000" spc="-5" dirty="0">
                <a:cs typeface="Calibri"/>
              </a:rPr>
              <a:t>prohibit fee-splitting, patient </a:t>
            </a:r>
            <a:r>
              <a:rPr lang="en-US" sz="2000" spc="-15" dirty="0">
                <a:cs typeface="Calibri"/>
              </a:rPr>
              <a:t>brokering </a:t>
            </a:r>
            <a:r>
              <a:rPr lang="en-US" sz="2000" spc="-5" dirty="0">
                <a:cs typeface="Calibri"/>
              </a:rPr>
              <a:t>and</a:t>
            </a:r>
            <a:r>
              <a:rPr lang="en-US" sz="2000" spc="80" dirty="0">
                <a:cs typeface="Calibri"/>
              </a:rPr>
              <a:t> </a:t>
            </a:r>
            <a:r>
              <a:rPr lang="en-US" sz="2000" spc="-15" dirty="0">
                <a:cs typeface="Calibri"/>
              </a:rPr>
              <a:t>self-referrals.</a:t>
            </a:r>
            <a:endParaRPr lang="en-US" sz="2000" dirty="0">
              <a:cs typeface="Times New Roman"/>
            </a:endParaRPr>
          </a:p>
          <a:p>
            <a:pPr marR="170180"/>
            <a:r>
              <a:rPr lang="en-US" sz="2000" spc="-5" dirty="0">
                <a:cs typeface="Calibri"/>
              </a:rPr>
              <a:t>Violations </a:t>
            </a:r>
            <a:r>
              <a:rPr lang="en-US" sz="2000" spc="-15" dirty="0">
                <a:cs typeface="Calibri"/>
              </a:rPr>
              <a:t>may </a:t>
            </a:r>
            <a:r>
              <a:rPr lang="en-US" sz="2000" spc="-10" dirty="0">
                <a:cs typeface="Calibri"/>
              </a:rPr>
              <a:t>result </a:t>
            </a:r>
            <a:r>
              <a:rPr lang="en-US" sz="2000" dirty="0">
                <a:cs typeface="Calibri"/>
              </a:rPr>
              <a:t>in </a:t>
            </a:r>
            <a:r>
              <a:rPr lang="en-US" sz="2000" spc="-5" dirty="0">
                <a:cs typeface="Calibri"/>
              </a:rPr>
              <a:t>a </a:t>
            </a:r>
            <a:r>
              <a:rPr lang="en-US" sz="2000" spc="-15" dirty="0">
                <a:cs typeface="Calibri"/>
              </a:rPr>
              <a:t>felony </a:t>
            </a:r>
            <a:r>
              <a:rPr lang="en-US" sz="2000" spc="-10" dirty="0">
                <a:cs typeface="Calibri"/>
              </a:rPr>
              <a:t>conviction, </a:t>
            </a:r>
            <a:r>
              <a:rPr lang="en-US" sz="2000" spc="-5" dirty="0">
                <a:cs typeface="Calibri"/>
              </a:rPr>
              <a:t>with penalties including imprisonment and fines. </a:t>
            </a:r>
            <a:r>
              <a:rPr lang="en-US" sz="2000" dirty="0">
                <a:cs typeface="Calibri"/>
              </a:rPr>
              <a:t>In </a:t>
            </a:r>
            <a:r>
              <a:rPr lang="en-US" sz="2000" spc="-5" dirty="0">
                <a:cs typeface="Calibri"/>
              </a:rPr>
              <a:t>addition, civil penalties </a:t>
            </a:r>
            <a:r>
              <a:rPr lang="en-US" sz="2000" spc="-10" dirty="0">
                <a:cs typeface="Calibri"/>
              </a:rPr>
              <a:t>can involve </a:t>
            </a:r>
            <a:r>
              <a:rPr lang="en-US" sz="2000" spc="-5" dirty="0">
                <a:cs typeface="Calibri"/>
              </a:rPr>
              <a:t>fines and </a:t>
            </a:r>
            <a:r>
              <a:rPr lang="en-US" sz="2000" spc="-10" dirty="0">
                <a:cs typeface="Calibri"/>
              </a:rPr>
              <a:t>exclusion from government </a:t>
            </a:r>
            <a:r>
              <a:rPr lang="en-US" sz="2000" spc="-5" dirty="0">
                <a:cs typeface="Calibri"/>
              </a:rPr>
              <a:t>health</a:t>
            </a:r>
            <a:r>
              <a:rPr lang="en-US" sz="2000" spc="-15" dirty="0">
                <a:cs typeface="Calibri"/>
              </a:rPr>
              <a:t>care</a:t>
            </a:r>
            <a:r>
              <a:rPr lang="en-US" sz="2000" spc="145" dirty="0">
                <a:cs typeface="Calibri"/>
              </a:rPr>
              <a:t> </a:t>
            </a:r>
            <a:r>
              <a:rPr lang="en-US" sz="2000" spc="-15" dirty="0">
                <a:cs typeface="Calibri"/>
              </a:rPr>
              <a:t>programs.</a:t>
            </a:r>
            <a:endParaRPr lang="en-US" sz="2000" dirty="0">
              <a:cs typeface="Calibri"/>
            </a:endParaRPr>
          </a:p>
        </p:txBody>
      </p:sp>
      <p:sp>
        <p:nvSpPr>
          <p:cNvPr id="100" name="Rectangle 99">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105238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1787A7BD5573047A9B9AE450C064A90" ma:contentTypeVersion="4" ma:contentTypeDescription="Create a new document." ma:contentTypeScope="" ma:versionID="65d1ea475550ed89865e17901e59ea39">
  <xsd:schema xmlns:xsd="http://www.w3.org/2001/XMLSchema" xmlns:xs="http://www.w3.org/2001/XMLSchema" xmlns:p="http://schemas.microsoft.com/office/2006/metadata/properties" xmlns:ns2="62798a66-3d96-4c2d-81a8-6ef8fd58446b" targetNamespace="http://schemas.microsoft.com/office/2006/metadata/properties" ma:root="true" ma:fieldsID="0a6a2d85826b88c70ccbe53ac50abadc" ns2:_="">
    <xsd:import namespace="62798a66-3d96-4c2d-81a8-6ef8fd58446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2798a66-3d96-4c2d-81a8-6ef8fd58446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0C4AC1-311E-4F45-A191-5D64F6FAE901}">
  <ds:schemaRefs>
    <ds:schemaRef ds:uri="http://schemas.microsoft.com/sharepoint/v3/contenttype/forms"/>
  </ds:schemaRefs>
</ds:datastoreItem>
</file>

<file path=customXml/itemProps2.xml><?xml version="1.0" encoding="utf-8"?>
<ds:datastoreItem xmlns:ds="http://schemas.openxmlformats.org/officeDocument/2006/customXml" ds:itemID="{0DC692AB-FC75-4252-8089-47FC981B79D4}">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B5363597-F211-4D3A-9B57-105A4BBC5F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2798a66-3d96-4c2d-81a8-6ef8fd58446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4072</TotalTime>
  <Words>3095</Words>
  <Application>Microsoft Office PowerPoint</Application>
  <PresentationFormat>Widescreen</PresentationFormat>
  <Paragraphs>233</Paragraphs>
  <Slides>24</Slides>
  <Notes>11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-apple-system</vt:lpstr>
      <vt:lpstr>Arial</vt:lpstr>
      <vt:lpstr>Calibri</vt:lpstr>
      <vt:lpstr>Calibri Light</vt:lpstr>
      <vt:lpstr>Segoe UI</vt:lpstr>
      <vt:lpstr>Symbol</vt:lpstr>
      <vt:lpstr>Times New Roman</vt:lpstr>
      <vt:lpstr>Wingdings</vt:lpstr>
      <vt:lpstr>Office Theme</vt:lpstr>
      <vt:lpstr>Fraud, Waste &amp; Abuse Overview:  General Compliance Training</vt:lpstr>
      <vt:lpstr>Healthcare Fraud, Waste and Abuse</vt:lpstr>
      <vt:lpstr>FWA Definitions</vt:lpstr>
      <vt:lpstr>FWA Definitions</vt:lpstr>
      <vt:lpstr>U.S. Fraud, Waste and Abuse Laws </vt:lpstr>
      <vt:lpstr>Enforcement Awareness</vt:lpstr>
      <vt:lpstr>Enforcement Awareness - HIPAA</vt:lpstr>
      <vt:lpstr>Enforcement Awareness - U.S. Federal Health Care Fraud Statute </vt:lpstr>
      <vt:lpstr>Enforcement Awareness - Anti-Kickback Statutes</vt:lpstr>
      <vt:lpstr>Enforcement Awareness - U.S. Stark Law </vt:lpstr>
      <vt:lpstr>Enforcement Awareness - U.S. False Claims Act </vt:lpstr>
      <vt:lpstr>Enforcements Awareness - U.S. False Claims Act (cont.)</vt:lpstr>
      <vt:lpstr>Enforcement Awareness - U.S. State False Claims Acts </vt:lpstr>
      <vt:lpstr>Prevent, Detect and Correct Lifecycle</vt:lpstr>
      <vt:lpstr>Prevent</vt:lpstr>
      <vt:lpstr>Detect</vt:lpstr>
      <vt:lpstr>Examples of Suspicious Activity </vt:lpstr>
      <vt:lpstr>Examples of Suspicious Activity </vt:lpstr>
      <vt:lpstr>Examples of Suspicious Activity </vt:lpstr>
      <vt:lpstr>Correct</vt:lpstr>
      <vt:lpstr>Report</vt:lpstr>
      <vt:lpstr>Resources</vt:lpstr>
      <vt:lpstr>Attestation (optional) </vt:lpstr>
      <vt:lpstr>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Fraud, Waste &amp; Abuse Overview;  General Compliance Training</dc:title>
  <dc:creator>Allegra Weeks</dc:creator>
  <cp:lastModifiedBy>Weeks, Allegra</cp:lastModifiedBy>
  <cp:revision>24</cp:revision>
  <dcterms:created xsi:type="dcterms:W3CDTF">2021-07-06T16:19:40Z</dcterms:created>
  <dcterms:modified xsi:type="dcterms:W3CDTF">2023-02-01T19:11:46Z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0x010100D1787A7BD5573047A9B9AE450C064A90</vt:lpwstr>
  </property>
</Properties>
</file>